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Raleway"/>
      <p:regular r:id="rId50"/>
      <p:bold r:id="rId51"/>
      <p:italic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7.xml"/><Relationship Id="rId55" Type="http://schemas.openxmlformats.org/officeDocument/2006/relationships/font" Target="fonts/Lato-bold.fntdata"/><Relationship Id="rId10" Type="http://schemas.openxmlformats.org/officeDocument/2006/relationships/slide" Target="slides/slide6.xml"/><Relationship Id="rId54" Type="http://schemas.openxmlformats.org/officeDocument/2006/relationships/font" Target="fonts/Lato-regular.fntdata"/><Relationship Id="rId13" Type="http://schemas.openxmlformats.org/officeDocument/2006/relationships/slide" Target="slides/slide9.xml"/><Relationship Id="rId57" Type="http://schemas.openxmlformats.org/officeDocument/2006/relationships/font" Target="fonts/Lato-boldItalic.fntdata"/><Relationship Id="rId12" Type="http://schemas.openxmlformats.org/officeDocument/2006/relationships/slide" Target="slides/slide8.xml"/><Relationship Id="rId56" Type="http://schemas.openxmlformats.org/officeDocument/2006/relationships/font" Target="fonts/Lat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a5eed763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a5eed76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a5eed763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a5eed763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5a5eed763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5a5eed763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a5eed763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a5eed763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a5eed763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a5eed763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a5eed763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a5eed763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a5eed7630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a5eed763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7279a42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7279a42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57279a42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57279a42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7279a428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7279a428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63927a1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563927a1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9c63ccb54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9c63ccb54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9c63ccb54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9c63ccb54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59c63ccb54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59c63ccb54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9c63ccb54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59c63ccb54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9c63ccb54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9c63ccb54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9c63ccb54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9c63ccb54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9c63ccb54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9c63ccb54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59c63ccb54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59c63ccb54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5a5eed7630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5a5eed7630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5a5eed7630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5a5eed7630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1762d71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31762d71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9c63ccb54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9c63ccb54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9c63ccb54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9c63ccb54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9c63ccb54_3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9c63ccb54_3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9c63ccb54_3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59c63ccb54_3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59c63ccb54_3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59c63ccb54_3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5a5eed7630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5a5eed7630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59c63ccb54_3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59c63ccb54_3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9c63ccb54_3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59c63ccb54_3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9c63ccb54_3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9c63ccb54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59c63ccb54_3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59c63ccb54_3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1762d71e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31762d71e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59c63ccb54_3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59c63ccb54_3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a5eed7630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a5eed7630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59c63ccb54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59c63ccb54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a5eed76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5a5eed76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5a5eed763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5a5eed763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5a5eed76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5a5eed76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7279a42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7279a42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31762d71e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31762d71e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1762d71e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1762d71e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1762d71e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1762d71e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1762d71e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1762d71e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jp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34.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1.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Research internship 2023</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Callum Hurd and Ralph Davies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Utility of the explicit form</a:t>
            </a:r>
            <a:endParaRPr/>
          </a:p>
        </p:txBody>
      </p:sp>
      <p:sp>
        <p:nvSpPr>
          <p:cNvPr id="155" name="Google Shape;155;p22"/>
          <p:cNvSpPr txBox="1"/>
          <p:nvPr>
            <p:ph idx="1" type="body"/>
          </p:nvPr>
        </p:nvSpPr>
        <p:spPr>
          <a:xfrm>
            <a:off x="818375" y="1251275"/>
            <a:ext cx="7688700" cy="1029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Can </a:t>
            </a:r>
            <a:r>
              <a:rPr lang="en"/>
              <a:t>draw</a:t>
            </a:r>
            <a:r>
              <a:rPr lang="en"/>
              <a:t> data-points </a:t>
            </a:r>
            <a:r>
              <a:rPr lang="en"/>
              <a:t>directly</a:t>
            </a:r>
            <a:r>
              <a:rPr lang="en"/>
              <a:t> from the transition </a:t>
            </a:r>
            <a:r>
              <a:rPr lang="en"/>
              <a:t>density since it has a known functional form.</a:t>
            </a:r>
            <a:endParaRPr/>
          </a:p>
          <a:p>
            <a:pPr indent="-311150" lvl="0" marL="457200" rtl="0" algn="l">
              <a:spcBef>
                <a:spcPts val="0"/>
              </a:spcBef>
              <a:spcAft>
                <a:spcPts val="0"/>
              </a:spcAft>
              <a:buSzPts val="1300"/>
              <a:buChar char="●"/>
            </a:pPr>
            <a:r>
              <a:rPr lang="en"/>
              <a:t>Eliminates error </a:t>
            </a:r>
            <a:endParaRPr/>
          </a:p>
          <a:p>
            <a:pPr indent="-311150" lvl="0" marL="457200" rtl="0" algn="l">
              <a:spcBef>
                <a:spcPts val="0"/>
              </a:spcBef>
              <a:spcAft>
                <a:spcPts val="0"/>
              </a:spcAft>
              <a:buSzPts val="1300"/>
              <a:buChar char="●"/>
            </a:pPr>
            <a:r>
              <a:rPr lang="en"/>
              <a:t>Can be computationally effective compared to some approximation schemes.</a:t>
            </a:r>
            <a:endParaRPr/>
          </a:p>
        </p:txBody>
      </p:sp>
      <p:pic>
        <p:nvPicPr>
          <p:cNvPr id="156" name="Google Shape;156;p22"/>
          <p:cNvPicPr preferRelativeResize="0"/>
          <p:nvPr/>
        </p:nvPicPr>
        <p:blipFill rotWithShape="1">
          <a:blip r:embed="rId3">
            <a:alphaModFix/>
          </a:blip>
          <a:srcRect b="0" l="37027" r="0" t="44757"/>
          <a:stretch/>
        </p:blipFill>
        <p:spPr>
          <a:xfrm>
            <a:off x="1911375" y="2541000"/>
            <a:ext cx="4857599" cy="102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Inhomogeneous Linear SDE</a:t>
            </a:r>
            <a:endParaRPr/>
          </a:p>
        </p:txBody>
      </p:sp>
      <p:pic>
        <p:nvPicPr>
          <p:cNvPr id="162" name="Google Shape;162;p23"/>
          <p:cNvPicPr preferRelativeResize="0"/>
          <p:nvPr/>
        </p:nvPicPr>
        <p:blipFill>
          <a:blip r:embed="rId3">
            <a:alphaModFix/>
          </a:blip>
          <a:stretch>
            <a:fillRect/>
          </a:stretch>
        </p:blipFill>
        <p:spPr>
          <a:xfrm>
            <a:off x="1045950" y="1227500"/>
            <a:ext cx="6365249" cy="649350"/>
          </a:xfrm>
          <a:prstGeom prst="rect">
            <a:avLst/>
          </a:prstGeom>
          <a:noFill/>
          <a:ln>
            <a:noFill/>
          </a:ln>
        </p:spPr>
      </p:pic>
      <p:pic>
        <p:nvPicPr>
          <p:cNvPr id="163" name="Google Shape;163;p23"/>
          <p:cNvPicPr preferRelativeResize="0"/>
          <p:nvPr/>
        </p:nvPicPr>
        <p:blipFill>
          <a:blip r:embed="rId4">
            <a:alphaModFix/>
          </a:blip>
          <a:stretch>
            <a:fillRect/>
          </a:stretch>
        </p:blipFill>
        <p:spPr>
          <a:xfrm>
            <a:off x="608750" y="2370773"/>
            <a:ext cx="7776799" cy="1822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Inhomogeneous Linear SDE</a:t>
            </a:r>
            <a:endParaRPr/>
          </a:p>
          <a:p>
            <a:pPr indent="0" lvl="0" marL="0" rtl="0" algn="l">
              <a:spcBef>
                <a:spcPts val="0"/>
              </a:spcBef>
              <a:spcAft>
                <a:spcPts val="0"/>
              </a:spcAft>
              <a:buNone/>
            </a:pPr>
            <a:r>
              <a:t/>
            </a:r>
            <a:endParaRPr/>
          </a:p>
        </p:txBody>
      </p:sp>
      <p:sp>
        <p:nvSpPr>
          <p:cNvPr id="169" name="Google Shape;169;p24"/>
          <p:cNvSpPr txBox="1"/>
          <p:nvPr>
            <p:ph idx="1" type="body"/>
          </p:nvPr>
        </p:nvSpPr>
        <p:spPr>
          <a:xfrm>
            <a:off x="818375" y="1258100"/>
            <a:ext cx="7688700" cy="1272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solution to the inhomogeneous case can be </a:t>
            </a:r>
            <a:r>
              <a:rPr lang="en"/>
              <a:t>found</a:t>
            </a:r>
            <a:r>
              <a:rPr lang="en"/>
              <a:t> in a similar fashion to finding inhomogeneous solutions to ODE’s.</a:t>
            </a:r>
            <a:endParaRPr/>
          </a:p>
          <a:p>
            <a:pPr indent="-311150" lvl="0" marL="457200" rtl="0" algn="l">
              <a:spcBef>
                <a:spcPts val="0"/>
              </a:spcBef>
              <a:spcAft>
                <a:spcPts val="0"/>
              </a:spcAft>
              <a:buSzPts val="1300"/>
              <a:buChar char="●"/>
            </a:pPr>
            <a:r>
              <a:rPr lang="en"/>
              <a:t>We expect that the full solution should incorporate the homogeneous solution in some way.</a:t>
            </a:r>
            <a:endParaRPr/>
          </a:p>
          <a:p>
            <a:pPr indent="-311150" lvl="0" marL="457200" rtl="0" algn="l">
              <a:spcBef>
                <a:spcPts val="0"/>
              </a:spcBef>
              <a:spcAft>
                <a:spcPts val="0"/>
              </a:spcAft>
              <a:buSzPts val="1300"/>
              <a:buChar char="●"/>
            </a:pPr>
            <a:r>
              <a:rPr lang="en"/>
              <a:t>Again we will use Itô’s lemma and give a brief sketch of the proof.</a:t>
            </a:r>
            <a:endParaRPr/>
          </a:p>
        </p:txBody>
      </p:sp>
      <p:pic>
        <p:nvPicPr>
          <p:cNvPr id="170" name="Google Shape;170;p24"/>
          <p:cNvPicPr preferRelativeResize="0"/>
          <p:nvPr/>
        </p:nvPicPr>
        <p:blipFill>
          <a:blip r:embed="rId3">
            <a:alphaModFix/>
          </a:blip>
          <a:stretch>
            <a:fillRect/>
          </a:stretch>
        </p:blipFill>
        <p:spPr>
          <a:xfrm>
            <a:off x="1135401" y="2309748"/>
            <a:ext cx="6221476" cy="738200"/>
          </a:xfrm>
          <a:prstGeom prst="rect">
            <a:avLst/>
          </a:prstGeom>
          <a:noFill/>
          <a:ln>
            <a:noFill/>
          </a:ln>
        </p:spPr>
      </p:pic>
      <p:pic>
        <p:nvPicPr>
          <p:cNvPr id="171" name="Google Shape;171;p24"/>
          <p:cNvPicPr preferRelativeResize="0"/>
          <p:nvPr/>
        </p:nvPicPr>
        <p:blipFill>
          <a:blip r:embed="rId4">
            <a:alphaModFix/>
          </a:blip>
          <a:stretch>
            <a:fillRect/>
          </a:stretch>
        </p:blipFill>
        <p:spPr>
          <a:xfrm>
            <a:off x="1644975" y="2809000"/>
            <a:ext cx="5750748" cy="1842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Inhomogeneous Linear SDE</a:t>
            </a:r>
            <a:endParaRPr/>
          </a:p>
          <a:p>
            <a:pPr indent="0" lvl="0" marL="0" rtl="0" algn="l">
              <a:spcBef>
                <a:spcPts val="0"/>
              </a:spcBef>
              <a:spcAft>
                <a:spcPts val="0"/>
              </a:spcAft>
              <a:buNone/>
            </a:pPr>
            <a:r>
              <a:t/>
            </a:r>
            <a:endParaRPr/>
          </a:p>
        </p:txBody>
      </p:sp>
      <p:pic>
        <p:nvPicPr>
          <p:cNvPr id="177" name="Google Shape;177;p25"/>
          <p:cNvPicPr preferRelativeResize="0"/>
          <p:nvPr/>
        </p:nvPicPr>
        <p:blipFill>
          <a:blip r:embed="rId3">
            <a:alphaModFix/>
          </a:blip>
          <a:stretch>
            <a:fillRect/>
          </a:stretch>
        </p:blipFill>
        <p:spPr>
          <a:xfrm>
            <a:off x="152400" y="694300"/>
            <a:ext cx="8839204" cy="3836940"/>
          </a:xfrm>
          <a:prstGeom prst="rect">
            <a:avLst/>
          </a:prstGeom>
          <a:noFill/>
          <a:ln>
            <a:noFill/>
          </a:ln>
        </p:spPr>
      </p:pic>
      <p:sp>
        <p:nvSpPr>
          <p:cNvPr id="178" name="Google Shape;178;p25"/>
          <p:cNvSpPr/>
          <p:nvPr/>
        </p:nvSpPr>
        <p:spPr>
          <a:xfrm>
            <a:off x="4315900" y="3891825"/>
            <a:ext cx="410400" cy="417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5335025" y="3857625"/>
            <a:ext cx="766200" cy="451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Inhomogeneous Linear SDE</a:t>
            </a:r>
            <a:endParaRPr/>
          </a:p>
          <a:p>
            <a:pPr indent="0" lvl="0" marL="0" rtl="0" algn="l">
              <a:spcBef>
                <a:spcPts val="0"/>
              </a:spcBef>
              <a:spcAft>
                <a:spcPts val="0"/>
              </a:spcAft>
              <a:buNone/>
            </a:pPr>
            <a:r>
              <a:t/>
            </a:r>
            <a:endParaRPr/>
          </a:p>
        </p:txBody>
      </p:sp>
      <p:pic>
        <p:nvPicPr>
          <p:cNvPr id="185" name="Google Shape;185;p26"/>
          <p:cNvPicPr preferRelativeResize="0"/>
          <p:nvPr/>
        </p:nvPicPr>
        <p:blipFill>
          <a:blip r:embed="rId3">
            <a:alphaModFix/>
          </a:blip>
          <a:stretch>
            <a:fillRect/>
          </a:stretch>
        </p:blipFill>
        <p:spPr>
          <a:xfrm>
            <a:off x="381234" y="689076"/>
            <a:ext cx="7441889" cy="886625"/>
          </a:xfrm>
          <a:prstGeom prst="rect">
            <a:avLst/>
          </a:prstGeom>
          <a:noFill/>
          <a:ln>
            <a:noFill/>
          </a:ln>
        </p:spPr>
      </p:pic>
      <p:pic>
        <p:nvPicPr>
          <p:cNvPr id="186" name="Google Shape;186;p26"/>
          <p:cNvPicPr preferRelativeResize="0"/>
          <p:nvPr/>
        </p:nvPicPr>
        <p:blipFill>
          <a:blip r:embed="rId4">
            <a:alphaModFix/>
          </a:blip>
          <a:stretch>
            <a:fillRect/>
          </a:stretch>
        </p:blipFill>
        <p:spPr>
          <a:xfrm>
            <a:off x="568125" y="2149563"/>
            <a:ext cx="7688700" cy="771223"/>
          </a:xfrm>
          <a:prstGeom prst="rect">
            <a:avLst/>
          </a:prstGeom>
          <a:noFill/>
          <a:ln>
            <a:noFill/>
          </a:ln>
        </p:spPr>
      </p:pic>
      <p:cxnSp>
        <p:nvCxnSpPr>
          <p:cNvPr id="187" name="Google Shape;187;p26"/>
          <p:cNvCxnSpPr/>
          <p:nvPr/>
        </p:nvCxnSpPr>
        <p:spPr>
          <a:xfrm>
            <a:off x="3762601" y="1575708"/>
            <a:ext cx="10800" cy="686100"/>
          </a:xfrm>
          <a:prstGeom prst="straightConnector1">
            <a:avLst/>
          </a:prstGeom>
          <a:noFill/>
          <a:ln cap="flat" cmpd="sng" w="9525">
            <a:solidFill>
              <a:schemeClr val="dk2"/>
            </a:solidFill>
            <a:prstDash val="solid"/>
            <a:round/>
            <a:headEnd len="med" w="med" type="none"/>
            <a:tailEnd len="med" w="med" type="triangle"/>
          </a:ln>
        </p:spPr>
      </p:cxnSp>
      <p:sp>
        <p:nvSpPr>
          <p:cNvPr id="188" name="Google Shape;188;p26"/>
          <p:cNvSpPr txBox="1"/>
          <p:nvPr/>
        </p:nvSpPr>
        <p:spPr>
          <a:xfrm>
            <a:off x="852700" y="2878225"/>
            <a:ext cx="6174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We can now substitute this back into our initial expression to obtain</a:t>
            </a:r>
            <a:endParaRPr>
              <a:latin typeface="Lato"/>
              <a:ea typeface="Lato"/>
              <a:cs typeface="Lato"/>
              <a:sym typeface="Lato"/>
            </a:endParaRPr>
          </a:p>
        </p:txBody>
      </p:sp>
      <p:pic>
        <p:nvPicPr>
          <p:cNvPr id="189" name="Google Shape;189;p26"/>
          <p:cNvPicPr preferRelativeResize="0"/>
          <p:nvPr/>
        </p:nvPicPr>
        <p:blipFill>
          <a:blip r:embed="rId5">
            <a:alphaModFix/>
          </a:blip>
          <a:stretch>
            <a:fillRect/>
          </a:stretch>
        </p:blipFill>
        <p:spPr>
          <a:xfrm>
            <a:off x="587827" y="3494650"/>
            <a:ext cx="7028700" cy="1537525"/>
          </a:xfrm>
          <a:prstGeom prst="rect">
            <a:avLst/>
          </a:prstGeom>
          <a:noFill/>
          <a:ln>
            <a:noFill/>
          </a:ln>
        </p:spPr>
      </p:pic>
      <p:cxnSp>
        <p:nvCxnSpPr>
          <p:cNvPr id="190" name="Google Shape;190;p26"/>
          <p:cNvCxnSpPr/>
          <p:nvPr/>
        </p:nvCxnSpPr>
        <p:spPr>
          <a:xfrm>
            <a:off x="7147550" y="4486875"/>
            <a:ext cx="1463700" cy="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26"/>
          <p:cNvSpPr/>
          <p:nvPr/>
        </p:nvSpPr>
        <p:spPr>
          <a:xfrm>
            <a:off x="6101075" y="937050"/>
            <a:ext cx="300900" cy="396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txBox="1"/>
          <p:nvPr/>
        </p:nvSpPr>
        <p:spPr>
          <a:xfrm>
            <a:off x="560850" y="1744150"/>
            <a:ext cx="2195700" cy="39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Collecting terms…</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660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Inhomogeneous Linear SDE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8" name="Google Shape;198;p27"/>
          <p:cNvPicPr preferRelativeResize="0"/>
          <p:nvPr/>
        </p:nvPicPr>
        <p:blipFill>
          <a:blip r:embed="rId3">
            <a:alphaModFix/>
          </a:blip>
          <a:stretch>
            <a:fillRect/>
          </a:stretch>
        </p:blipFill>
        <p:spPr>
          <a:xfrm>
            <a:off x="154200" y="687600"/>
            <a:ext cx="8839204" cy="1126481"/>
          </a:xfrm>
          <a:prstGeom prst="rect">
            <a:avLst/>
          </a:prstGeom>
          <a:noFill/>
          <a:ln>
            <a:noFill/>
          </a:ln>
        </p:spPr>
      </p:pic>
      <p:pic>
        <p:nvPicPr>
          <p:cNvPr id="199" name="Google Shape;199;p27"/>
          <p:cNvPicPr preferRelativeResize="0"/>
          <p:nvPr/>
        </p:nvPicPr>
        <p:blipFill>
          <a:blip r:embed="rId4">
            <a:alphaModFix/>
          </a:blip>
          <a:stretch>
            <a:fillRect/>
          </a:stretch>
        </p:blipFill>
        <p:spPr>
          <a:xfrm>
            <a:off x="272075" y="2177175"/>
            <a:ext cx="8414449" cy="1680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can we go from here?</a:t>
            </a:r>
            <a:endParaRPr/>
          </a:p>
        </p:txBody>
      </p:sp>
      <p:sp>
        <p:nvSpPr>
          <p:cNvPr id="205" name="Google Shape;205;p28"/>
          <p:cNvSpPr txBox="1"/>
          <p:nvPr>
            <p:ph idx="1" type="body"/>
          </p:nvPr>
        </p:nvSpPr>
        <p:spPr>
          <a:xfrm>
            <a:off x="860600" y="2420850"/>
            <a:ext cx="7688700" cy="9717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Clr>
                <a:schemeClr val="dk2"/>
              </a:buClr>
              <a:buSzPts val="1300"/>
              <a:buChar char="●"/>
            </a:pPr>
            <a:r>
              <a:rPr lang="en">
                <a:solidFill>
                  <a:schemeClr val="dk2"/>
                </a:solidFill>
              </a:rPr>
              <a:t>Most SDE’s are not linear!</a:t>
            </a:r>
            <a:endParaRPr>
              <a:solidFill>
                <a:schemeClr val="dk2"/>
              </a:solidFill>
            </a:endParaRPr>
          </a:p>
          <a:p>
            <a:pPr indent="-311150" lvl="0" marL="457200" rtl="0" algn="l">
              <a:lnSpc>
                <a:spcPct val="150000"/>
              </a:lnSpc>
              <a:spcBef>
                <a:spcPts val="0"/>
              </a:spcBef>
              <a:spcAft>
                <a:spcPts val="0"/>
              </a:spcAft>
              <a:buClr>
                <a:schemeClr val="dk2"/>
              </a:buClr>
              <a:buSzPts val="1300"/>
              <a:buChar char="●"/>
            </a:pPr>
            <a:r>
              <a:rPr lang="en">
                <a:solidFill>
                  <a:schemeClr val="dk2"/>
                </a:solidFill>
              </a:rPr>
              <a:t>Data is not continuous in time (some approximation will </a:t>
            </a:r>
            <a:r>
              <a:rPr lang="en">
                <a:solidFill>
                  <a:schemeClr val="dk2"/>
                </a:solidFill>
              </a:rPr>
              <a:t>always be needed)</a:t>
            </a:r>
            <a:endParaRPr>
              <a:solidFill>
                <a:schemeClr val="dk2"/>
              </a:solidFill>
            </a:endParaRPr>
          </a:p>
          <a:p>
            <a:pPr indent="-311150" lvl="0" marL="457200" rtl="0" algn="l">
              <a:lnSpc>
                <a:spcPct val="150000"/>
              </a:lnSpc>
              <a:spcBef>
                <a:spcPts val="0"/>
              </a:spcBef>
              <a:spcAft>
                <a:spcPts val="0"/>
              </a:spcAft>
              <a:buClr>
                <a:schemeClr val="dk2"/>
              </a:buClr>
              <a:buSzPts val="1300"/>
              <a:buChar char="●"/>
            </a:pPr>
            <a:r>
              <a:rPr lang="en">
                <a:solidFill>
                  <a:schemeClr val="dk2"/>
                </a:solidFill>
              </a:rPr>
              <a:t>Integrals may not be possible to solve analytically - may require numerical estimation anyway.</a:t>
            </a:r>
            <a:endParaRPr>
              <a:solidFill>
                <a:schemeClr val="dk2"/>
              </a:solidFill>
            </a:endParaRPr>
          </a:p>
        </p:txBody>
      </p:sp>
      <p:sp>
        <p:nvSpPr>
          <p:cNvPr id="206" name="Google Shape;206;p28"/>
          <p:cNvSpPr txBox="1"/>
          <p:nvPr/>
        </p:nvSpPr>
        <p:spPr>
          <a:xfrm>
            <a:off x="882350" y="1648375"/>
            <a:ext cx="764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Lato"/>
                <a:ea typeface="Lato"/>
                <a:cs typeface="Lato"/>
                <a:sym typeface="Lato"/>
              </a:rPr>
              <a:t>For what we want to do, there are numerous problems still to </a:t>
            </a:r>
            <a:r>
              <a:rPr lang="en" sz="1600">
                <a:solidFill>
                  <a:schemeClr val="dk2"/>
                </a:solidFill>
                <a:latin typeface="Lato"/>
                <a:ea typeface="Lato"/>
                <a:cs typeface="Lato"/>
                <a:sym typeface="Lato"/>
              </a:rPr>
              <a:t>consider:</a:t>
            </a:r>
            <a:endParaRPr sz="1600">
              <a:solidFill>
                <a:schemeClr val="dk2"/>
              </a:solidFill>
              <a:latin typeface="Lato"/>
              <a:ea typeface="Lato"/>
              <a:cs typeface="Lato"/>
              <a:sym typeface="Lato"/>
            </a:endParaRPr>
          </a:p>
        </p:txBody>
      </p:sp>
      <p:sp>
        <p:nvSpPr>
          <p:cNvPr id="207" name="Google Shape;207;p28"/>
          <p:cNvSpPr txBox="1"/>
          <p:nvPr/>
        </p:nvSpPr>
        <p:spPr>
          <a:xfrm>
            <a:off x="4226950" y="4158575"/>
            <a:ext cx="69903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So instead we can take a different approach…</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Numerical estimation</a:t>
            </a:r>
            <a:endParaRPr/>
          </a:p>
        </p:txBody>
      </p:sp>
      <p:sp>
        <p:nvSpPr>
          <p:cNvPr id="213" name="Google Shape;213;p29"/>
          <p:cNvSpPr txBox="1"/>
          <p:nvPr>
            <p:ph idx="1" type="body"/>
          </p:nvPr>
        </p:nvSpPr>
        <p:spPr>
          <a:xfrm>
            <a:off x="397425" y="1152450"/>
            <a:ext cx="8520600" cy="1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the cases we cannot find an expression for the solution to an sde we can use approximation schemes to approximate the trajectories of an SDE, each of these have different orders of strong and weak convergence which are important in deciding which scheme to use. First we define the convergences formally</a:t>
            </a:r>
            <a:endParaRPr/>
          </a:p>
        </p:txBody>
      </p:sp>
      <p:pic>
        <p:nvPicPr>
          <p:cNvPr id="214" name="Google Shape;214;p29"/>
          <p:cNvPicPr preferRelativeResize="0"/>
          <p:nvPr/>
        </p:nvPicPr>
        <p:blipFill rotWithShape="1">
          <a:blip r:embed="rId3">
            <a:alphaModFix/>
          </a:blip>
          <a:srcRect b="6761" l="0" r="0" t="11679"/>
          <a:stretch/>
        </p:blipFill>
        <p:spPr>
          <a:xfrm>
            <a:off x="1766900" y="2455950"/>
            <a:ext cx="5524500" cy="807900"/>
          </a:xfrm>
          <a:prstGeom prst="rect">
            <a:avLst/>
          </a:prstGeom>
          <a:noFill/>
          <a:ln>
            <a:noFill/>
          </a:ln>
        </p:spPr>
      </p:pic>
      <p:pic>
        <p:nvPicPr>
          <p:cNvPr id="215" name="Google Shape;215;p29"/>
          <p:cNvPicPr preferRelativeResize="0"/>
          <p:nvPr/>
        </p:nvPicPr>
        <p:blipFill>
          <a:blip r:embed="rId4">
            <a:alphaModFix/>
          </a:blip>
          <a:stretch>
            <a:fillRect/>
          </a:stretch>
        </p:blipFill>
        <p:spPr>
          <a:xfrm>
            <a:off x="1938350" y="3530675"/>
            <a:ext cx="5353050" cy="857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idx="1" type="body"/>
          </p:nvPr>
        </p:nvSpPr>
        <p:spPr>
          <a:xfrm>
            <a:off x="311700" y="1452900"/>
            <a:ext cx="8520600" cy="2237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relationship between convergence value and accuracy is that accuracy is proportional to the convergence value multiplied by time interval.</a:t>
            </a:r>
            <a:endParaRPr/>
          </a:p>
          <a:p>
            <a:pPr indent="-311150" lvl="0" marL="457200" rtl="0" algn="l">
              <a:spcBef>
                <a:spcPts val="0"/>
              </a:spcBef>
              <a:spcAft>
                <a:spcPts val="0"/>
              </a:spcAft>
              <a:buSzPts val="1300"/>
              <a:buChar char="●"/>
            </a:pPr>
            <a:r>
              <a:rPr lang="en"/>
              <a:t>Strong convergence is how accurate the approximation is over the </a:t>
            </a:r>
            <a:r>
              <a:rPr lang="en"/>
              <a:t>whole time period</a:t>
            </a:r>
            <a:endParaRPr/>
          </a:p>
          <a:p>
            <a:pPr indent="-311150" lvl="0" marL="457200" rtl="0" algn="l">
              <a:spcBef>
                <a:spcPts val="0"/>
              </a:spcBef>
              <a:spcAft>
                <a:spcPts val="0"/>
              </a:spcAft>
              <a:buSzPts val="1300"/>
              <a:buChar char="●"/>
            </a:pPr>
            <a:r>
              <a:rPr lang="en"/>
              <a:t>Weak convergence is how accurate the final value is at time T on the horizon</a:t>
            </a:r>
            <a:endParaRPr/>
          </a:p>
          <a:p>
            <a:pPr indent="-311150" lvl="0" marL="457200" rtl="0" algn="l">
              <a:spcBef>
                <a:spcPts val="0"/>
              </a:spcBef>
              <a:spcAft>
                <a:spcPts val="0"/>
              </a:spcAft>
              <a:buSzPts val="1300"/>
              <a:buChar char="●"/>
            </a:pPr>
            <a:r>
              <a:rPr lang="en"/>
              <a:t>Schemes that have a high strong convergence and weak convergence have less efficiency when it comes to coding, ie they involve more calculations.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Lamperti transform</a:t>
            </a:r>
            <a:endParaRPr/>
          </a:p>
        </p:txBody>
      </p:sp>
      <p:sp>
        <p:nvSpPr>
          <p:cNvPr id="226" name="Google Shape;226;p31"/>
          <p:cNvSpPr txBox="1"/>
          <p:nvPr>
            <p:ph idx="1" type="body"/>
          </p:nvPr>
        </p:nvSpPr>
        <p:spPr>
          <a:xfrm>
            <a:off x="311713" y="1284825"/>
            <a:ext cx="8520600" cy="109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Before we delve into the numerical estimation techniques we have to define the lamperti transform as some schemes require it to be done before proceeding. It also reduces computation time in some cases. Consider the SDE</a:t>
            </a:r>
            <a:endParaRPr/>
          </a:p>
        </p:txBody>
      </p:sp>
      <p:pic>
        <p:nvPicPr>
          <p:cNvPr id="227" name="Google Shape;227;p31"/>
          <p:cNvPicPr preferRelativeResize="0"/>
          <p:nvPr/>
        </p:nvPicPr>
        <p:blipFill>
          <a:blip r:embed="rId3">
            <a:alphaModFix/>
          </a:blip>
          <a:stretch>
            <a:fillRect/>
          </a:stretch>
        </p:blipFill>
        <p:spPr>
          <a:xfrm>
            <a:off x="311725" y="1819850"/>
            <a:ext cx="2929475" cy="370025"/>
          </a:xfrm>
          <a:prstGeom prst="rect">
            <a:avLst/>
          </a:prstGeom>
          <a:noFill/>
          <a:ln>
            <a:noFill/>
          </a:ln>
        </p:spPr>
      </p:pic>
      <p:pic>
        <p:nvPicPr>
          <p:cNvPr id="228" name="Google Shape;228;p31"/>
          <p:cNvPicPr preferRelativeResize="0"/>
          <p:nvPr/>
        </p:nvPicPr>
        <p:blipFill>
          <a:blip r:embed="rId4">
            <a:alphaModFix/>
          </a:blip>
          <a:stretch>
            <a:fillRect/>
          </a:stretch>
        </p:blipFill>
        <p:spPr>
          <a:xfrm>
            <a:off x="1463988" y="2655950"/>
            <a:ext cx="6216034" cy="2039425"/>
          </a:xfrm>
          <a:prstGeom prst="rect">
            <a:avLst/>
          </a:prstGeom>
          <a:noFill/>
          <a:ln>
            <a:noFill/>
          </a:ln>
        </p:spPr>
      </p:pic>
      <p:sp>
        <p:nvSpPr>
          <p:cNvPr id="229" name="Google Shape;229;p31"/>
          <p:cNvSpPr txBox="1"/>
          <p:nvPr/>
        </p:nvSpPr>
        <p:spPr>
          <a:xfrm>
            <a:off x="3103825" y="1804763"/>
            <a:ext cx="57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rPr>
              <a:t>t</a:t>
            </a:r>
            <a:r>
              <a:rPr lang="en">
                <a:solidFill>
                  <a:schemeClr val="accent1"/>
                </a:solidFill>
              </a:rPr>
              <a:t>hen the lamperti transform unitises the </a:t>
            </a:r>
            <a:r>
              <a:rPr lang="en">
                <a:solidFill>
                  <a:schemeClr val="accent1"/>
                </a:solidFill>
              </a:rPr>
              <a:t>volatility term</a:t>
            </a:r>
            <a:endParaRPr>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b="1" lang="en" sz="1800">
                <a:solidFill>
                  <a:schemeClr val="dk2"/>
                </a:solidFill>
              </a:rPr>
              <a:t>In this project we endeavour to take </a:t>
            </a:r>
            <a:endParaRPr b="1" sz="1800">
              <a:solidFill>
                <a:schemeClr val="dk2"/>
              </a:solidFill>
            </a:endParaRPr>
          </a:p>
          <a:p>
            <a:pPr indent="0" lvl="0" marL="0" rtl="0" algn="l">
              <a:spcBef>
                <a:spcPts val="1200"/>
              </a:spcBef>
              <a:spcAft>
                <a:spcPts val="0"/>
              </a:spcAft>
              <a:buNone/>
            </a:pPr>
            <a:r>
              <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 investigation into numerical and statistical methods for solving SDE's, estimating their parameters and their applications in predicting stock price”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Simulations in R and Python</a:t>
            </a:r>
            <a:endParaRPr/>
          </a:p>
          <a:p>
            <a:pPr indent="-311150" lvl="0" marL="457200" rtl="0" algn="l">
              <a:spcBef>
                <a:spcPts val="0"/>
              </a:spcBef>
              <a:spcAft>
                <a:spcPts val="0"/>
              </a:spcAft>
              <a:buSzPts val="1300"/>
              <a:buChar char="●"/>
            </a:pPr>
            <a:r>
              <a:rPr lang="en"/>
              <a:t>View of writing an algorithm connected to quant connect</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Euler scheme</a:t>
            </a:r>
            <a:endParaRPr/>
          </a:p>
        </p:txBody>
      </p:sp>
      <p:sp>
        <p:nvSpPr>
          <p:cNvPr id="235" name="Google Shape;235;p32"/>
          <p:cNvSpPr txBox="1"/>
          <p:nvPr>
            <p:ph idx="1" type="body"/>
          </p:nvPr>
        </p:nvSpPr>
        <p:spPr>
          <a:xfrm>
            <a:off x="145975" y="1284450"/>
            <a:ext cx="8520600" cy="188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scheme estimates the SDE by providing a step function dependent wholly on known constants, We then use linear interpolation ( joining up the lines) to provide a function.</a:t>
            </a:r>
            <a:endParaRPr/>
          </a:p>
          <a:p>
            <a:pPr indent="0" lvl="0" marL="0" rtl="0" algn="l">
              <a:spcBef>
                <a:spcPts val="1200"/>
              </a:spcBef>
              <a:spcAft>
                <a:spcPts val="1200"/>
              </a:spcAft>
              <a:buNone/>
            </a:pPr>
            <a:r>
              <a:rPr lang="en"/>
              <a:t>We consider the arbitrary SDE and take a time period split up into arbitrary intervals then we have that the </a:t>
            </a:r>
            <a:r>
              <a:rPr lang="en"/>
              <a:t>euler</a:t>
            </a:r>
            <a:r>
              <a:rPr lang="en"/>
              <a:t> scheme is a step function given by </a:t>
            </a:r>
            <a:endParaRPr/>
          </a:p>
        </p:txBody>
      </p:sp>
      <p:pic>
        <p:nvPicPr>
          <p:cNvPr id="236" name="Google Shape;236;p32"/>
          <p:cNvPicPr preferRelativeResize="0"/>
          <p:nvPr/>
        </p:nvPicPr>
        <p:blipFill>
          <a:blip r:embed="rId3">
            <a:alphaModFix/>
          </a:blip>
          <a:stretch>
            <a:fillRect/>
          </a:stretch>
        </p:blipFill>
        <p:spPr>
          <a:xfrm>
            <a:off x="1691700" y="2571750"/>
            <a:ext cx="4305300" cy="476250"/>
          </a:xfrm>
          <a:prstGeom prst="rect">
            <a:avLst/>
          </a:prstGeom>
          <a:noFill/>
          <a:ln>
            <a:noFill/>
          </a:ln>
        </p:spPr>
      </p:pic>
      <p:sp>
        <p:nvSpPr>
          <p:cNvPr id="237" name="Google Shape;237;p32"/>
          <p:cNvSpPr txBox="1"/>
          <p:nvPr/>
        </p:nvSpPr>
        <p:spPr>
          <a:xfrm>
            <a:off x="526350" y="3782450"/>
            <a:ext cx="8030100" cy="11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Where Y_0 is X_0</a:t>
            </a:r>
            <a:endParaRPr sz="1800">
              <a:solidFill>
                <a:schemeClr val="dk2"/>
              </a:solidFill>
            </a:endParaRPr>
          </a:p>
        </p:txBody>
      </p:sp>
      <p:sp>
        <p:nvSpPr>
          <p:cNvPr id="238" name="Google Shape;238;p32"/>
          <p:cNvSpPr txBox="1"/>
          <p:nvPr/>
        </p:nvSpPr>
        <p:spPr>
          <a:xfrm>
            <a:off x="3757975" y="3917100"/>
            <a:ext cx="4908600" cy="107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Strong order of convergence: ½</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Weak order of convergence: 1</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idx="1" type="body"/>
          </p:nvPr>
        </p:nvSpPr>
        <p:spPr>
          <a:xfrm>
            <a:off x="311700" y="348500"/>
            <a:ext cx="3979500" cy="116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Here is a euler scheme plot of the Ornstein-Uhlenbeck SDE using the SDE.sim function</a:t>
            </a:r>
            <a:endParaRPr/>
          </a:p>
        </p:txBody>
      </p:sp>
      <p:pic>
        <p:nvPicPr>
          <p:cNvPr id="244" name="Google Shape;244;p33"/>
          <p:cNvPicPr preferRelativeResize="0"/>
          <p:nvPr/>
        </p:nvPicPr>
        <p:blipFill>
          <a:blip r:embed="rId3">
            <a:alphaModFix/>
          </a:blip>
          <a:stretch>
            <a:fillRect/>
          </a:stretch>
        </p:blipFill>
        <p:spPr>
          <a:xfrm>
            <a:off x="4572000" y="975988"/>
            <a:ext cx="4264199" cy="3191524"/>
          </a:xfrm>
          <a:prstGeom prst="rect">
            <a:avLst/>
          </a:prstGeom>
          <a:noFill/>
          <a:ln>
            <a:noFill/>
          </a:ln>
        </p:spPr>
      </p:pic>
      <p:pic>
        <p:nvPicPr>
          <p:cNvPr id="245" name="Google Shape;245;p33"/>
          <p:cNvPicPr preferRelativeResize="0"/>
          <p:nvPr/>
        </p:nvPicPr>
        <p:blipFill>
          <a:blip r:embed="rId4">
            <a:alphaModFix/>
          </a:blip>
          <a:stretch>
            <a:fillRect/>
          </a:stretch>
        </p:blipFill>
        <p:spPr>
          <a:xfrm>
            <a:off x="84575" y="1588375"/>
            <a:ext cx="4206625" cy="1080081"/>
          </a:xfrm>
          <a:prstGeom prst="rect">
            <a:avLst/>
          </a:prstGeom>
          <a:noFill/>
          <a:ln>
            <a:noFill/>
          </a:ln>
        </p:spPr>
      </p:pic>
      <p:sp>
        <p:nvSpPr>
          <p:cNvPr id="246" name="Google Shape;246;p33"/>
          <p:cNvSpPr txBox="1"/>
          <p:nvPr/>
        </p:nvSpPr>
        <p:spPr>
          <a:xfrm>
            <a:off x="226650" y="3096975"/>
            <a:ext cx="4064700" cy="18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Note we wouldn’t necessarily want to approximate this sde given that it has a solution, alongside GBM and CIR, we could use the SDE.sim’s model </a:t>
            </a:r>
            <a:r>
              <a:rPr lang="en" sz="1800">
                <a:solidFill>
                  <a:schemeClr val="dk2"/>
                </a:solidFill>
              </a:rPr>
              <a:t>parameter</a:t>
            </a:r>
            <a:r>
              <a:rPr lang="en" sz="1800">
                <a:solidFill>
                  <a:schemeClr val="dk2"/>
                </a:solidFill>
              </a:rPr>
              <a:t> to simulate without discretisation</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Milstein scheme</a:t>
            </a:r>
            <a:endParaRPr/>
          </a:p>
          <a:p>
            <a:pPr indent="0" lvl="0" marL="0" rtl="0" algn="l">
              <a:spcBef>
                <a:spcPts val="0"/>
              </a:spcBef>
              <a:spcAft>
                <a:spcPts val="0"/>
              </a:spcAft>
              <a:buNone/>
            </a:pPr>
            <a:r>
              <a:t/>
            </a:r>
            <a:endParaRPr/>
          </a:p>
        </p:txBody>
      </p:sp>
      <p:sp>
        <p:nvSpPr>
          <p:cNvPr id="252" name="Google Shape;252;p34"/>
          <p:cNvSpPr txBox="1"/>
          <p:nvPr>
            <p:ph idx="1" type="body"/>
          </p:nvPr>
        </p:nvSpPr>
        <p:spPr>
          <a:xfrm>
            <a:off x="311700" y="1254250"/>
            <a:ext cx="8376900" cy="111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scheme is essentially the same as the euler scheme but its adds more terms to improve strong order of convergence, with a small drop in efficiency as it requires more calculation. The scheme also creates a step function with</a:t>
            </a:r>
            <a:endParaRPr/>
          </a:p>
        </p:txBody>
      </p:sp>
      <p:pic>
        <p:nvPicPr>
          <p:cNvPr id="253" name="Google Shape;253;p34"/>
          <p:cNvPicPr preferRelativeResize="0"/>
          <p:nvPr/>
        </p:nvPicPr>
        <p:blipFill>
          <a:blip r:embed="rId3">
            <a:alphaModFix/>
          </a:blip>
          <a:stretch>
            <a:fillRect/>
          </a:stretch>
        </p:blipFill>
        <p:spPr>
          <a:xfrm>
            <a:off x="1452150" y="2269850"/>
            <a:ext cx="6096000" cy="952500"/>
          </a:xfrm>
          <a:prstGeom prst="rect">
            <a:avLst/>
          </a:prstGeom>
          <a:noFill/>
          <a:ln>
            <a:noFill/>
          </a:ln>
        </p:spPr>
      </p:pic>
      <p:sp>
        <p:nvSpPr>
          <p:cNvPr id="254" name="Google Shape;254;p34"/>
          <p:cNvSpPr txBox="1"/>
          <p:nvPr/>
        </p:nvSpPr>
        <p:spPr>
          <a:xfrm>
            <a:off x="311700" y="3293375"/>
            <a:ext cx="4465500" cy="16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Note: this improves the strong order of convergence to 1 </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txBox="1"/>
          <p:nvPr>
            <p:ph idx="1" type="body"/>
          </p:nvPr>
        </p:nvSpPr>
        <p:spPr>
          <a:xfrm>
            <a:off x="1356100" y="2571750"/>
            <a:ext cx="6199200" cy="197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Looking at the equation above this is exactly the Euler scheme with an extra term, if the volatility term was </a:t>
            </a:r>
            <a:r>
              <a:rPr lang="en"/>
              <a:t>constant this would give the exact same approximation as the Euler scheme since the derivative with respect to x would disappear, this is our next result</a:t>
            </a:r>
            <a:endParaRPr/>
          </a:p>
        </p:txBody>
      </p:sp>
      <p:pic>
        <p:nvPicPr>
          <p:cNvPr id="260" name="Google Shape;260;p35"/>
          <p:cNvPicPr preferRelativeResize="0"/>
          <p:nvPr/>
        </p:nvPicPr>
        <p:blipFill>
          <a:blip r:embed="rId3">
            <a:alphaModFix/>
          </a:blip>
          <a:stretch>
            <a:fillRect/>
          </a:stretch>
        </p:blipFill>
        <p:spPr>
          <a:xfrm>
            <a:off x="582925" y="881250"/>
            <a:ext cx="8060475" cy="1259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0" y="0"/>
            <a:ext cx="8371800" cy="51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between euler and Milstein via Lamperti transform</a:t>
            </a:r>
            <a:endParaRPr/>
          </a:p>
        </p:txBody>
      </p:sp>
      <p:pic>
        <p:nvPicPr>
          <p:cNvPr id="266" name="Google Shape;266;p36"/>
          <p:cNvPicPr preferRelativeResize="0"/>
          <p:nvPr/>
        </p:nvPicPr>
        <p:blipFill>
          <a:blip r:embed="rId3">
            <a:alphaModFix/>
          </a:blip>
          <a:stretch>
            <a:fillRect/>
          </a:stretch>
        </p:blipFill>
        <p:spPr>
          <a:xfrm>
            <a:off x="333375" y="1229975"/>
            <a:ext cx="8477250" cy="1390650"/>
          </a:xfrm>
          <a:prstGeom prst="rect">
            <a:avLst/>
          </a:prstGeom>
          <a:noFill/>
          <a:ln>
            <a:noFill/>
          </a:ln>
        </p:spPr>
      </p:pic>
      <p:sp>
        <p:nvSpPr>
          <p:cNvPr id="267" name="Google Shape;267;p36"/>
          <p:cNvSpPr txBox="1"/>
          <p:nvPr/>
        </p:nvSpPr>
        <p:spPr>
          <a:xfrm>
            <a:off x="639300" y="2620625"/>
            <a:ext cx="7865400" cy="2053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More efficient code due to less calculations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Implement trades based on data faster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Better for high frequency trading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7"/>
          <p:cNvPicPr preferRelativeResize="0"/>
          <p:nvPr/>
        </p:nvPicPr>
        <p:blipFill>
          <a:blip r:embed="rId3">
            <a:alphaModFix/>
          </a:blip>
          <a:stretch>
            <a:fillRect/>
          </a:stretch>
        </p:blipFill>
        <p:spPr>
          <a:xfrm>
            <a:off x="1873776" y="711200"/>
            <a:ext cx="6162900" cy="424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8"/>
          <p:cNvPicPr preferRelativeResize="0"/>
          <p:nvPr/>
        </p:nvPicPr>
        <p:blipFill>
          <a:blip r:embed="rId3">
            <a:alphaModFix/>
          </a:blip>
          <a:stretch>
            <a:fillRect/>
          </a:stretch>
        </p:blipFill>
        <p:spPr>
          <a:xfrm>
            <a:off x="1628600" y="878025"/>
            <a:ext cx="7515401" cy="3672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9"/>
          <p:cNvPicPr preferRelativeResize="0"/>
          <p:nvPr/>
        </p:nvPicPr>
        <p:blipFill>
          <a:blip r:embed="rId3">
            <a:alphaModFix/>
          </a:blip>
          <a:stretch>
            <a:fillRect/>
          </a:stretch>
        </p:blipFill>
        <p:spPr>
          <a:xfrm>
            <a:off x="1595375" y="1037077"/>
            <a:ext cx="7205201" cy="371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0" y="0"/>
            <a:ext cx="9144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Qualitative comparison of Euler and Milstein in the CIR model</a:t>
            </a:r>
            <a:endParaRPr/>
          </a:p>
          <a:p>
            <a:pPr indent="0" lvl="0" marL="0" rtl="0" algn="l">
              <a:spcBef>
                <a:spcPts val="0"/>
              </a:spcBef>
              <a:spcAft>
                <a:spcPts val="0"/>
              </a:spcAft>
              <a:buNone/>
            </a:pPr>
            <a:r>
              <a:t/>
            </a:r>
            <a:endParaRPr/>
          </a:p>
        </p:txBody>
      </p:sp>
      <p:pic>
        <p:nvPicPr>
          <p:cNvPr id="288" name="Google Shape;288;p40"/>
          <p:cNvPicPr preferRelativeResize="0"/>
          <p:nvPr/>
        </p:nvPicPr>
        <p:blipFill>
          <a:blip r:embed="rId3">
            <a:alphaModFix/>
          </a:blip>
          <a:stretch>
            <a:fillRect/>
          </a:stretch>
        </p:blipFill>
        <p:spPr>
          <a:xfrm>
            <a:off x="3364863" y="599700"/>
            <a:ext cx="2604399" cy="4150825"/>
          </a:xfrm>
          <a:prstGeom prst="rect">
            <a:avLst/>
          </a:prstGeom>
          <a:noFill/>
          <a:ln>
            <a:noFill/>
          </a:ln>
        </p:spPr>
      </p:pic>
      <p:pic>
        <p:nvPicPr>
          <p:cNvPr id="289" name="Google Shape;289;p40"/>
          <p:cNvPicPr preferRelativeResize="0"/>
          <p:nvPr/>
        </p:nvPicPr>
        <p:blipFill>
          <a:blip r:embed="rId4">
            <a:alphaModFix/>
          </a:blip>
          <a:stretch>
            <a:fillRect/>
          </a:stretch>
        </p:blipFill>
        <p:spPr>
          <a:xfrm>
            <a:off x="79200" y="796250"/>
            <a:ext cx="3347548" cy="3242952"/>
          </a:xfrm>
          <a:prstGeom prst="rect">
            <a:avLst/>
          </a:prstGeom>
          <a:noFill/>
          <a:ln>
            <a:noFill/>
          </a:ln>
        </p:spPr>
      </p:pic>
      <p:pic>
        <p:nvPicPr>
          <p:cNvPr id="290" name="Google Shape;290;p40"/>
          <p:cNvPicPr preferRelativeResize="0"/>
          <p:nvPr/>
        </p:nvPicPr>
        <p:blipFill rotWithShape="1">
          <a:blip r:embed="rId5">
            <a:alphaModFix/>
          </a:blip>
          <a:srcRect b="59" l="0" r="0" t="69"/>
          <a:stretch/>
        </p:blipFill>
        <p:spPr>
          <a:xfrm>
            <a:off x="5969250" y="1469027"/>
            <a:ext cx="3230950" cy="2412175"/>
          </a:xfrm>
          <a:prstGeom prst="rect">
            <a:avLst/>
          </a:prstGeom>
          <a:noFill/>
          <a:ln>
            <a:noFill/>
          </a:ln>
        </p:spPr>
      </p:pic>
      <p:sp>
        <p:nvSpPr>
          <p:cNvPr id="291" name="Google Shape;291;p40"/>
          <p:cNvSpPr txBox="1"/>
          <p:nvPr/>
        </p:nvSpPr>
        <p:spPr>
          <a:xfrm>
            <a:off x="5953025" y="1469025"/>
            <a:ext cx="3263400" cy="430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Mean difference in values</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1"/>
          <p:cNvPicPr preferRelativeResize="0"/>
          <p:nvPr/>
        </p:nvPicPr>
        <p:blipFill>
          <a:blip r:embed="rId3">
            <a:alphaModFix/>
          </a:blip>
          <a:stretch>
            <a:fillRect/>
          </a:stretch>
        </p:blipFill>
        <p:spPr>
          <a:xfrm>
            <a:off x="130625" y="730425"/>
            <a:ext cx="3432899" cy="4192348"/>
          </a:xfrm>
          <a:prstGeom prst="rect">
            <a:avLst/>
          </a:prstGeom>
          <a:noFill/>
          <a:ln>
            <a:noFill/>
          </a:ln>
        </p:spPr>
      </p:pic>
      <p:pic>
        <p:nvPicPr>
          <p:cNvPr id="297" name="Google Shape;297;p41"/>
          <p:cNvPicPr preferRelativeResize="0"/>
          <p:nvPr/>
        </p:nvPicPr>
        <p:blipFill>
          <a:blip r:embed="rId4">
            <a:alphaModFix/>
          </a:blip>
          <a:stretch>
            <a:fillRect/>
          </a:stretch>
        </p:blipFill>
        <p:spPr>
          <a:xfrm>
            <a:off x="3718550" y="1108050"/>
            <a:ext cx="4860923" cy="3629074"/>
          </a:xfrm>
          <a:prstGeom prst="rect">
            <a:avLst/>
          </a:prstGeom>
          <a:noFill/>
          <a:ln>
            <a:noFill/>
          </a:ln>
        </p:spPr>
      </p:pic>
      <p:sp>
        <p:nvSpPr>
          <p:cNvPr id="298" name="Google Shape;298;p41"/>
          <p:cNvSpPr txBox="1"/>
          <p:nvPr/>
        </p:nvSpPr>
        <p:spPr>
          <a:xfrm>
            <a:off x="0" y="0"/>
            <a:ext cx="914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Raleway"/>
                <a:ea typeface="Raleway"/>
                <a:cs typeface="Raleway"/>
                <a:sym typeface="Raleway"/>
              </a:rPr>
              <a:t>Qualitative comparison of Euler and Milstein in the CIR model</a:t>
            </a:r>
            <a:endParaRPr sz="1200"/>
          </a:p>
        </p:txBody>
      </p:sp>
      <p:sp>
        <p:nvSpPr>
          <p:cNvPr id="299" name="Google Shape;299;p41"/>
          <p:cNvSpPr txBox="1"/>
          <p:nvPr/>
        </p:nvSpPr>
        <p:spPr>
          <a:xfrm>
            <a:off x="3718550" y="1272200"/>
            <a:ext cx="4972500" cy="300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Histogram of final values</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 SDE?</a:t>
            </a:r>
            <a:endParaRPr/>
          </a:p>
        </p:txBody>
      </p:sp>
      <p:sp>
        <p:nvSpPr>
          <p:cNvPr id="99" name="Google Shape;99;p15"/>
          <p:cNvSpPr txBox="1"/>
          <p:nvPr>
            <p:ph idx="1" type="body"/>
          </p:nvPr>
        </p:nvSpPr>
        <p:spPr>
          <a:xfrm>
            <a:off x="727650" y="1319675"/>
            <a:ext cx="7688700" cy="18129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In general, an SDE can be thought of as an ODE, where one or more of the terms is (or a function of) a stochastic process. </a:t>
            </a:r>
            <a:endParaRPr/>
          </a:p>
          <a:p>
            <a:pPr indent="-311150" lvl="0" marL="457200" rtl="0" algn="l">
              <a:spcBef>
                <a:spcPts val="0"/>
              </a:spcBef>
              <a:spcAft>
                <a:spcPts val="0"/>
              </a:spcAft>
              <a:buSzPts val="1300"/>
              <a:buChar char="●"/>
            </a:pPr>
            <a:r>
              <a:rPr lang="en"/>
              <a:t>The SDE’s we will consider will take the form of an ODE + Gaussian noise, otherwise known as Brownian motion.</a:t>
            </a:r>
            <a:endParaRPr/>
          </a:p>
          <a:p>
            <a:pPr indent="-311150" lvl="0" marL="457200" rtl="0" algn="l">
              <a:spcBef>
                <a:spcPts val="0"/>
              </a:spcBef>
              <a:spcAft>
                <a:spcPts val="0"/>
              </a:spcAft>
              <a:buSzPts val="1300"/>
              <a:buChar char="●"/>
            </a:pPr>
            <a:r>
              <a:rPr lang="en"/>
              <a:t>This can be </a:t>
            </a:r>
            <a:r>
              <a:rPr lang="en"/>
              <a:t>understood</a:t>
            </a:r>
            <a:r>
              <a:rPr lang="en"/>
              <a:t> in the following two ways as presented below. Where we take the integrals under the Itô formalism, and X_0 is the (potentially stochastic) initial condition.</a:t>
            </a:r>
            <a:endParaRPr/>
          </a:p>
          <a:p>
            <a:pPr indent="0" lvl="0" marL="457200" rtl="0" algn="l">
              <a:spcBef>
                <a:spcPts val="1200"/>
              </a:spcBef>
              <a:spcAft>
                <a:spcPts val="1200"/>
              </a:spcAft>
              <a:buNone/>
            </a:pPr>
            <a:r>
              <a:t/>
            </a:r>
            <a:endParaRPr/>
          </a:p>
        </p:txBody>
      </p:sp>
      <p:grpSp>
        <p:nvGrpSpPr>
          <p:cNvPr id="100" name="Google Shape;100;p15"/>
          <p:cNvGrpSpPr/>
          <p:nvPr/>
        </p:nvGrpSpPr>
        <p:grpSpPr>
          <a:xfrm>
            <a:off x="1627476" y="2975177"/>
            <a:ext cx="5889058" cy="1456939"/>
            <a:chOff x="1653230" y="2377900"/>
            <a:chExt cx="5237045" cy="1136901"/>
          </a:xfrm>
        </p:grpSpPr>
        <p:pic>
          <p:nvPicPr>
            <p:cNvPr id="101" name="Google Shape;101;p15"/>
            <p:cNvPicPr preferRelativeResize="0"/>
            <p:nvPr/>
          </p:nvPicPr>
          <p:blipFill>
            <a:blip r:embed="rId3">
              <a:alphaModFix/>
            </a:blip>
            <a:stretch>
              <a:fillRect/>
            </a:stretch>
          </p:blipFill>
          <p:spPr>
            <a:xfrm>
              <a:off x="1653230" y="2377900"/>
              <a:ext cx="5108468" cy="535200"/>
            </a:xfrm>
            <a:prstGeom prst="rect">
              <a:avLst/>
            </a:prstGeom>
            <a:noFill/>
            <a:ln>
              <a:noFill/>
            </a:ln>
          </p:spPr>
        </p:pic>
        <p:pic>
          <p:nvPicPr>
            <p:cNvPr id="102" name="Google Shape;102;p15"/>
            <p:cNvPicPr preferRelativeResize="0"/>
            <p:nvPr/>
          </p:nvPicPr>
          <p:blipFill>
            <a:blip r:embed="rId4">
              <a:alphaModFix/>
            </a:blip>
            <a:stretch>
              <a:fillRect/>
            </a:stretch>
          </p:blipFill>
          <p:spPr>
            <a:xfrm>
              <a:off x="1781800" y="2913100"/>
              <a:ext cx="5108475" cy="601702"/>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discretisation methods</a:t>
            </a:r>
            <a:endParaRPr/>
          </a:p>
        </p:txBody>
      </p:sp>
      <p:sp>
        <p:nvSpPr>
          <p:cNvPr id="305" name="Google Shape;305;p42"/>
          <p:cNvSpPr txBox="1"/>
          <p:nvPr>
            <p:ph idx="1" type="body"/>
          </p:nvPr>
        </p:nvSpPr>
        <p:spPr>
          <a:xfrm>
            <a:off x="571650" y="1274400"/>
            <a:ext cx="8000700" cy="259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Depending on what our goals are we may want to increase strong or weak orders of convergence even more, especially if code efficiency is not a concern. </a:t>
            </a:r>
            <a:endParaRPr/>
          </a:p>
          <a:p>
            <a:pPr indent="-311150" lvl="0" marL="457200" rtl="0" algn="l">
              <a:spcBef>
                <a:spcPts val="1200"/>
              </a:spcBef>
              <a:spcAft>
                <a:spcPts val="0"/>
              </a:spcAft>
              <a:buSzPts val="1300"/>
              <a:buChar char="●"/>
            </a:pPr>
            <a:r>
              <a:rPr lang="en"/>
              <a:t> The milstien 2 </a:t>
            </a:r>
            <a:r>
              <a:rPr lang="en"/>
              <a:t>scheme which increases the weak convergence to 2 and keeps the strong convergence of the Milstien scheme.</a:t>
            </a:r>
            <a:endParaRPr/>
          </a:p>
          <a:p>
            <a:pPr indent="-311150" lvl="0" marL="457200" rtl="0" algn="l">
              <a:spcBef>
                <a:spcPts val="0"/>
              </a:spcBef>
              <a:spcAft>
                <a:spcPts val="0"/>
              </a:spcAft>
              <a:buSzPts val="1300"/>
              <a:buChar char="●"/>
            </a:pPr>
            <a:r>
              <a:rPr lang="en"/>
              <a:t>Or we could use kps which increases strong convergence to 1.5 and keeps the weak convergence of the euler scheme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Predictor corrector method</a:t>
            </a:r>
            <a:endParaRPr/>
          </a:p>
        </p:txBody>
      </p:sp>
      <p:sp>
        <p:nvSpPr>
          <p:cNvPr id="311" name="Google Shape;311;p43"/>
          <p:cNvSpPr txBox="1"/>
          <p:nvPr>
            <p:ph idx="1" type="body"/>
          </p:nvPr>
        </p:nvSpPr>
        <p:spPr>
          <a:xfrm>
            <a:off x="54900" y="1340075"/>
            <a:ext cx="7688700" cy="130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euler and milstein schemes have a small issue, they both assume the drift and volatility terms are constant on each interval, however this is not necessarily the case. the method works by predicting what we think the next step will look like (the predictor), and then upon t_i+1, takes a weighted average of the prediction and the new data point to find the corrected approximation to the SDE. the predictor is as follows:</a:t>
            </a:r>
            <a:endParaRPr/>
          </a:p>
        </p:txBody>
      </p:sp>
      <p:pic>
        <p:nvPicPr>
          <p:cNvPr id="312" name="Google Shape;312;p43"/>
          <p:cNvPicPr preferRelativeResize="0"/>
          <p:nvPr/>
        </p:nvPicPr>
        <p:blipFill>
          <a:blip r:embed="rId3">
            <a:alphaModFix/>
          </a:blip>
          <a:stretch>
            <a:fillRect/>
          </a:stretch>
        </p:blipFill>
        <p:spPr>
          <a:xfrm>
            <a:off x="152375" y="2571750"/>
            <a:ext cx="4686300" cy="514350"/>
          </a:xfrm>
          <a:prstGeom prst="rect">
            <a:avLst/>
          </a:prstGeom>
          <a:noFill/>
          <a:ln>
            <a:noFill/>
          </a:ln>
        </p:spPr>
      </p:pic>
      <p:sp>
        <p:nvSpPr>
          <p:cNvPr id="313" name="Google Shape;313;p43"/>
          <p:cNvSpPr txBox="1"/>
          <p:nvPr/>
        </p:nvSpPr>
        <p:spPr>
          <a:xfrm>
            <a:off x="113075" y="3086100"/>
            <a:ext cx="47649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And the correction term which generates the step function is :</a:t>
            </a:r>
            <a:endParaRPr>
              <a:solidFill>
                <a:schemeClr val="accent1"/>
              </a:solidFill>
              <a:latin typeface="Lato"/>
              <a:ea typeface="Lato"/>
              <a:cs typeface="Lato"/>
              <a:sym typeface="Lato"/>
            </a:endParaRPr>
          </a:p>
        </p:txBody>
      </p:sp>
      <p:pic>
        <p:nvPicPr>
          <p:cNvPr id="314" name="Google Shape;314;p43"/>
          <p:cNvPicPr preferRelativeResize="0"/>
          <p:nvPr/>
        </p:nvPicPr>
        <p:blipFill>
          <a:blip r:embed="rId4">
            <a:alphaModFix/>
          </a:blip>
          <a:stretch>
            <a:fillRect/>
          </a:stretch>
        </p:blipFill>
        <p:spPr>
          <a:xfrm>
            <a:off x="113075" y="3688325"/>
            <a:ext cx="5276850" cy="1028700"/>
          </a:xfrm>
          <a:prstGeom prst="rect">
            <a:avLst/>
          </a:prstGeom>
          <a:noFill/>
          <a:ln>
            <a:noFill/>
          </a:ln>
        </p:spPr>
      </p:pic>
      <p:sp>
        <p:nvSpPr>
          <p:cNvPr id="315" name="Google Shape;315;p43"/>
          <p:cNvSpPr txBox="1"/>
          <p:nvPr/>
        </p:nvSpPr>
        <p:spPr>
          <a:xfrm>
            <a:off x="5835450" y="2623275"/>
            <a:ext cx="30516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We note that alpha and eta are probabilities and </a:t>
            </a:r>
            <a:endParaRPr>
              <a:latin typeface="Lato"/>
              <a:ea typeface="Lato"/>
              <a:cs typeface="Lato"/>
              <a:sym typeface="Lato"/>
            </a:endParaRPr>
          </a:p>
        </p:txBody>
      </p:sp>
      <p:pic>
        <p:nvPicPr>
          <p:cNvPr id="316" name="Google Shape;316;p43"/>
          <p:cNvPicPr preferRelativeResize="0"/>
          <p:nvPr/>
        </p:nvPicPr>
        <p:blipFill>
          <a:blip r:embed="rId5">
            <a:alphaModFix/>
          </a:blip>
          <a:stretch>
            <a:fillRect/>
          </a:stretch>
        </p:blipFill>
        <p:spPr>
          <a:xfrm>
            <a:off x="5767075" y="3164252"/>
            <a:ext cx="2995550" cy="392435"/>
          </a:xfrm>
          <a:prstGeom prst="rect">
            <a:avLst/>
          </a:prstGeom>
          <a:noFill/>
          <a:ln>
            <a:noFill/>
          </a:ln>
        </p:spPr>
      </p:pic>
      <p:sp>
        <p:nvSpPr>
          <p:cNvPr id="317" name="Google Shape;317;p43"/>
          <p:cNvSpPr txBox="1"/>
          <p:nvPr/>
        </p:nvSpPr>
        <p:spPr>
          <a:xfrm>
            <a:off x="5835450" y="3688325"/>
            <a:ext cx="2798700" cy="12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Also if alpha and eta are 0 it falls back to the euler scheme</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4"/>
          <p:cNvPicPr preferRelativeResize="0"/>
          <p:nvPr/>
        </p:nvPicPr>
        <p:blipFill>
          <a:blip r:embed="rId3">
            <a:alphaModFix/>
          </a:blip>
          <a:stretch>
            <a:fillRect/>
          </a:stretch>
        </p:blipFill>
        <p:spPr>
          <a:xfrm>
            <a:off x="1684050" y="610425"/>
            <a:ext cx="6951901" cy="4533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 Linearisation methods</a:t>
            </a:r>
            <a:endParaRPr/>
          </a:p>
        </p:txBody>
      </p:sp>
      <p:sp>
        <p:nvSpPr>
          <p:cNvPr id="328" name="Google Shape;328;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explore the Ozaki method and Shoji Ozaki method which estimate the drift of the sde by a </a:t>
            </a:r>
            <a:r>
              <a:rPr lang="en"/>
              <a:t>linear function.</a:t>
            </a:r>
            <a:endParaRPr/>
          </a:p>
          <a:p>
            <a:pPr indent="-311150" lvl="0" marL="457200" rtl="0" algn="l">
              <a:spcBef>
                <a:spcPts val="0"/>
              </a:spcBef>
              <a:spcAft>
                <a:spcPts val="0"/>
              </a:spcAft>
              <a:buSzPts val="1300"/>
              <a:buChar char="●"/>
            </a:pPr>
            <a:r>
              <a:rPr lang="en"/>
              <a:t>This is meant to be better than using a constant approximation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Ozaki method</a:t>
            </a:r>
            <a:endParaRPr/>
          </a:p>
        </p:txBody>
      </p:sp>
      <p:pic>
        <p:nvPicPr>
          <p:cNvPr id="334" name="Google Shape;334;p46"/>
          <p:cNvPicPr preferRelativeResize="0"/>
          <p:nvPr/>
        </p:nvPicPr>
        <p:blipFill rotWithShape="1">
          <a:blip r:embed="rId3">
            <a:alphaModFix/>
          </a:blip>
          <a:srcRect b="68104" l="0" r="0" t="0"/>
          <a:stretch/>
        </p:blipFill>
        <p:spPr>
          <a:xfrm>
            <a:off x="512575" y="817500"/>
            <a:ext cx="7543524" cy="2007325"/>
          </a:xfrm>
          <a:prstGeom prst="rect">
            <a:avLst/>
          </a:prstGeom>
          <a:noFill/>
          <a:ln>
            <a:noFill/>
          </a:ln>
        </p:spPr>
      </p:pic>
      <p:pic>
        <p:nvPicPr>
          <p:cNvPr id="335" name="Google Shape;335;p46"/>
          <p:cNvPicPr preferRelativeResize="0"/>
          <p:nvPr/>
        </p:nvPicPr>
        <p:blipFill rotWithShape="1">
          <a:blip r:embed="rId3">
            <a:alphaModFix/>
          </a:blip>
          <a:srcRect b="41366" l="0" r="0" t="30940"/>
          <a:stretch/>
        </p:blipFill>
        <p:spPr>
          <a:xfrm>
            <a:off x="368925" y="2824825"/>
            <a:ext cx="8052898" cy="18604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7"/>
          <p:cNvPicPr preferRelativeResize="0"/>
          <p:nvPr/>
        </p:nvPicPr>
        <p:blipFill rotWithShape="1">
          <a:blip r:embed="rId3">
            <a:alphaModFix/>
          </a:blip>
          <a:srcRect b="0" l="0" r="0" t="66465"/>
          <a:stretch/>
        </p:blipFill>
        <p:spPr>
          <a:xfrm>
            <a:off x="840800" y="1039800"/>
            <a:ext cx="6624777" cy="1853423"/>
          </a:xfrm>
          <a:prstGeom prst="rect">
            <a:avLst/>
          </a:prstGeom>
          <a:noFill/>
          <a:ln>
            <a:noFill/>
          </a:ln>
        </p:spPr>
      </p:pic>
      <p:pic>
        <p:nvPicPr>
          <p:cNvPr id="341" name="Google Shape;341;p47"/>
          <p:cNvPicPr preferRelativeResize="0"/>
          <p:nvPr/>
        </p:nvPicPr>
        <p:blipFill>
          <a:blip r:embed="rId4">
            <a:alphaModFix/>
          </a:blip>
          <a:stretch>
            <a:fillRect/>
          </a:stretch>
        </p:blipFill>
        <p:spPr>
          <a:xfrm>
            <a:off x="1445825" y="3277253"/>
            <a:ext cx="5936449" cy="1300100"/>
          </a:xfrm>
          <a:prstGeom prst="rect">
            <a:avLst/>
          </a:prstGeom>
          <a:noFill/>
          <a:ln>
            <a:noFill/>
          </a:ln>
        </p:spPr>
      </p:pic>
      <p:sp>
        <p:nvSpPr>
          <p:cNvPr id="342" name="Google Shape;342;p47"/>
          <p:cNvSpPr txBox="1"/>
          <p:nvPr/>
        </p:nvSpPr>
        <p:spPr>
          <a:xfrm>
            <a:off x="0" y="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Ozaki method</a:t>
            </a:r>
            <a:endParaRPr/>
          </a:p>
        </p:txBody>
      </p:sp>
      <p:sp>
        <p:nvSpPr>
          <p:cNvPr id="343" name="Google Shape;343;p47"/>
          <p:cNvSpPr txBox="1"/>
          <p:nvPr/>
        </p:nvSpPr>
        <p:spPr>
          <a:xfrm>
            <a:off x="403550" y="834450"/>
            <a:ext cx="1962900" cy="585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cxnSp>
        <p:nvCxnSpPr>
          <p:cNvPr id="344" name="Google Shape;344;p47"/>
          <p:cNvCxnSpPr/>
          <p:nvPr/>
        </p:nvCxnSpPr>
        <p:spPr>
          <a:xfrm>
            <a:off x="294125" y="3923850"/>
            <a:ext cx="957600" cy="6900"/>
          </a:xfrm>
          <a:prstGeom prst="straightConnector1">
            <a:avLst/>
          </a:prstGeom>
          <a:noFill/>
          <a:ln cap="flat" cmpd="sng" w="9525">
            <a:solidFill>
              <a:schemeClr val="dk2"/>
            </a:solidFill>
            <a:prstDash val="solid"/>
            <a:round/>
            <a:headEnd len="med" w="med" type="none"/>
            <a:tailEnd len="med" w="med" type="triangle"/>
          </a:ln>
        </p:spPr>
      </p:cxnSp>
      <p:sp>
        <p:nvSpPr>
          <p:cNvPr id="345" name="Google Shape;345;p47"/>
          <p:cNvSpPr txBox="1"/>
          <p:nvPr/>
        </p:nvSpPr>
        <p:spPr>
          <a:xfrm>
            <a:off x="2968425" y="2670750"/>
            <a:ext cx="3000000" cy="7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100">
                <a:latin typeface="Lato"/>
                <a:ea typeface="Lato"/>
                <a:cs typeface="Lato"/>
                <a:sym typeface="Lato"/>
              </a:rPr>
              <a:t>…</a:t>
            </a:r>
            <a:endParaRPr sz="43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8"/>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Shoji Ozaki method</a:t>
            </a:r>
            <a:endParaRPr/>
          </a:p>
        </p:txBody>
      </p:sp>
      <p:sp>
        <p:nvSpPr>
          <p:cNvPr id="351" name="Google Shape;351;p48"/>
          <p:cNvSpPr txBox="1"/>
          <p:nvPr>
            <p:ph idx="1" type="body"/>
          </p:nvPr>
        </p:nvSpPr>
        <p:spPr>
          <a:xfrm>
            <a:off x="357750" y="1360250"/>
            <a:ext cx="7688700" cy="82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This method is an extension of the Ozaki method that works for a more general set of SDE’s, we can now allow the drift term to depend on t which was not the case in the ozaki method.</a:t>
            </a:r>
            <a:endParaRPr sz="1400"/>
          </a:p>
          <a:p>
            <a:pPr indent="-317500" lvl="0" marL="457200" rtl="0" algn="l">
              <a:spcBef>
                <a:spcPts val="0"/>
              </a:spcBef>
              <a:spcAft>
                <a:spcPts val="0"/>
              </a:spcAft>
              <a:buSzPts val="1400"/>
              <a:buChar char="●"/>
            </a:pPr>
            <a:r>
              <a:rPr lang="en" sz="1400"/>
              <a:t>This works for all SDEs of the form </a:t>
            </a:r>
            <a:endParaRPr sz="1400"/>
          </a:p>
        </p:txBody>
      </p:sp>
      <p:sp>
        <p:nvSpPr>
          <p:cNvPr id="352" name="Google Shape;352;p48"/>
          <p:cNvSpPr txBox="1"/>
          <p:nvPr/>
        </p:nvSpPr>
        <p:spPr>
          <a:xfrm>
            <a:off x="357750" y="2571750"/>
            <a:ext cx="6760800" cy="82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We are allowed to </a:t>
            </a:r>
            <a:r>
              <a:rPr lang="en">
                <a:solidFill>
                  <a:schemeClr val="accent1"/>
                </a:solidFill>
                <a:latin typeface="Lato"/>
                <a:ea typeface="Lato"/>
                <a:cs typeface="Lato"/>
                <a:sym typeface="Lato"/>
              </a:rPr>
              <a:t>extend</a:t>
            </a:r>
            <a:r>
              <a:rPr lang="en">
                <a:solidFill>
                  <a:schemeClr val="accent1"/>
                </a:solidFill>
                <a:latin typeface="Lato"/>
                <a:ea typeface="Lato"/>
                <a:cs typeface="Lato"/>
                <a:sym typeface="Lato"/>
              </a:rPr>
              <a:t> this to the sdes with volatility depending on the state </a:t>
            </a:r>
            <a:r>
              <a:rPr lang="en">
                <a:solidFill>
                  <a:schemeClr val="accent1"/>
                </a:solidFill>
                <a:latin typeface="Lato"/>
                <a:ea typeface="Lato"/>
                <a:cs typeface="Lato"/>
                <a:sym typeface="Lato"/>
              </a:rPr>
              <a:t>variable since we can just use the lamperti transform and then transform the answer back.</a:t>
            </a:r>
            <a:endParaRPr>
              <a:solidFill>
                <a:schemeClr val="accent1"/>
              </a:solidFill>
              <a:latin typeface="Lato"/>
              <a:ea typeface="Lato"/>
              <a:cs typeface="Lato"/>
              <a:sym typeface="Lato"/>
            </a:endParaRPr>
          </a:p>
        </p:txBody>
      </p:sp>
      <p:pic>
        <p:nvPicPr>
          <p:cNvPr id="353" name="Google Shape;353;p48"/>
          <p:cNvPicPr preferRelativeResize="0"/>
          <p:nvPr/>
        </p:nvPicPr>
        <p:blipFill rotWithShape="1">
          <a:blip r:embed="rId3">
            <a:alphaModFix/>
          </a:blip>
          <a:srcRect b="0" l="0" r="0" t="9231"/>
          <a:stretch/>
        </p:blipFill>
        <p:spPr>
          <a:xfrm>
            <a:off x="2476150" y="2225073"/>
            <a:ext cx="3181350" cy="311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9"/>
          <p:cNvSpPr txBox="1"/>
          <p:nvPr>
            <p:ph idx="1" type="body"/>
          </p:nvPr>
        </p:nvSpPr>
        <p:spPr>
          <a:xfrm>
            <a:off x="727650" y="135482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Once we have some sde X_t in the correct form then we can approximate it by </a:t>
            </a:r>
            <a:endParaRPr/>
          </a:p>
        </p:txBody>
      </p:sp>
      <p:pic>
        <p:nvPicPr>
          <p:cNvPr id="359" name="Google Shape;359;p49"/>
          <p:cNvPicPr preferRelativeResize="0"/>
          <p:nvPr/>
        </p:nvPicPr>
        <p:blipFill>
          <a:blip r:embed="rId3">
            <a:alphaModFix/>
          </a:blip>
          <a:stretch>
            <a:fillRect/>
          </a:stretch>
        </p:blipFill>
        <p:spPr>
          <a:xfrm>
            <a:off x="727650" y="1868625"/>
            <a:ext cx="7239000" cy="260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idx="1" type="body"/>
          </p:nvPr>
        </p:nvSpPr>
        <p:spPr>
          <a:xfrm>
            <a:off x="727650" y="12796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Using the same methods from maths </a:t>
            </a:r>
            <a:r>
              <a:rPr lang="en" sz="1400"/>
              <a:t>finance iii we can find a solution X_t  by using ito's lemma on </a:t>
            </a:r>
            <a:endParaRPr sz="1400"/>
          </a:p>
        </p:txBody>
      </p:sp>
      <p:pic>
        <p:nvPicPr>
          <p:cNvPr id="365" name="Google Shape;365;p50"/>
          <p:cNvPicPr preferRelativeResize="0"/>
          <p:nvPr/>
        </p:nvPicPr>
        <p:blipFill>
          <a:blip r:embed="rId3">
            <a:alphaModFix/>
          </a:blip>
          <a:stretch>
            <a:fillRect/>
          </a:stretch>
        </p:blipFill>
        <p:spPr>
          <a:xfrm>
            <a:off x="3867150" y="1737275"/>
            <a:ext cx="1409700" cy="304800"/>
          </a:xfrm>
          <a:prstGeom prst="rect">
            <a:avLst/>
          </a:prstGeom>
          <a:noFill/>
          <a:ln>
            <a:noFill/>
          </a:ln>
        </p:spPr>
      </p:pic>
      <p:pic>
        <p:nvPicPr>
          <p:cNvPr id="366" name="Google Shape;366;p50"/>
          <p:cNvPicPr preferRelativeResize="0"/>
          <p:nvPr/>
        </p:nvPicPr>
        <p:blipFill>
          <a:blip r:embed="rId4">
            <a:alphaModFix/>
          </a:blip>
          <a:stretch>
            <a:fillRect/>
          </a:stretch>
        </p:blipFill>
        <p:spPr>
          <a:xfrm>
            <a:off x="1704975" y="2571750"/>
            <a:ext cx="5734050" cy="704850"/>
          </a:xfrm>
          <a:prstGeom prst="rect">
            <a:avLst/>
          </a:prstGeom>
          <a:noFill/>
          <a:ln>
            <a:noFill/>
          </a:ln>
        </p:spPr>
      </p:pic>
      <p:sp>
        <p:nvSpPr>
          <p:cNvPr id="367" name="Google Shape;367;p50"/>
          <p:cNvSpPr txBox="1"/>
          <p:nvPr/>
        </p:nvSpPr>
        <p:spPr>
          <a:xfrm>
            <a:off x="727650" y="2172125"/>
            <a:ext cx="21816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We get the expression</a:t>
            </a:r>
            <a:endParaRPr>
              <a:solidFill>
                <a:schemeClr val="accent1"/>
              </a:solidFill>
              <a:latin typeface="Lato"/>
              <a:ea typeface="Lato"/>
              <a:cs typeface="Lato"/>
              <a:sym typeface="Lato"/>
            </a:endParaRPr>
          </a:p>
        </p:txBody>
      </p:sp>
      <p:sp>
        <p:nvSpPr>
          <p:cNvPr id="368" name="Google Shape;368;p50"/>
          <p:cNvSpPr txBox="1"/>
          <p:nvPr/>
        </p:nvSpPr>
        <p:spPr>
          <a:xfrm>
            <a:off x="727650" y="3276600"/>
            <a:ext cx="6883200" cy="14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Lato"/>
                <a:ea typeface="Lato"/>
                <a:cs typeface="Lato"/>
                <a:sym typeface="Lato"/>
              </a:rPr>
              <a:t>Once we have this, we can read off the solution for X_t and also find the conditional distribution of X_t|X_s </a:t>
            </a: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51"/>
          <p:cNvPicPr preferRelativeResize="0"/>
          <p:nvPr/>
        </p:nvPicPr>
        <p:blipFill>
          <a:blip r:embed="rId3">
            <a:alphaModFix/>
          </a:blip>
          <a:stretch>
            <a:fillRect/>
          </a:stretch>
        </p:blipFill>
        <p:spPr>
          <a:xfrm>
            <a:off x="2990850" y="622550"/>
            <a:ext cx="3162300" cy="495300"/>
          </a:xfrm>
          <a:prstGeom prst="rect">
            <a:avLst/>
          </a:prstGeom>
          <a:noFill/>
          <a:ln>
            <a:noFill/>
          </a:ln>
        </p:spPr>
      </p:pic>
      <p:pic>
        <p:nvPicPr>
          <p:cNvPr id="374" name="Google Shape;374;p51"/>
          <p:cNvPicPr preferRelativeResize="0"/>
          <p:nvPr/>
        </p:nvPicPr>
        <p:blipFill>
          <a:blip r:embed="rId4">
            <a:alphaModFix/>
          </a:blip>
          <a:stretch>
            <a:fillRect/>
          </a:stretch>
        </p:blipFill>
        <p:spPr>
          <a:xfrm>
            <a:off x="124175" y="1341475"/>
            <a:ext cx="6248400" cy="876300"/>
          </a:xfrm>
          <a:prstGeom prst="rect">
            <a:avLst/>
          </a:prstGeom>
          <a:noFill/>
          <a:ln>
            <a:noFill/>
          </a:ln>
        </p:spPr>
      </p:pic>
      <p:pic>
        <p:nvPicPr>
          <p:cNvPr id="375" name="Google Shape;375;p51"/>
          <p:cNvPicPr preferRelativeResize="0"/>
          <p:nvPr/>
        </p:nvPicPr>
        <p:blipFill rotWithShape="1">
          <a:blip r:embed="rId5">
            <a:alphaModFix/>
          </a:blip>
          <a:srcRect b="0" l="10257" r="0" t="0"/>
          <a:stretch/>
        </p:blipFill>
        <p:spPr>
          <a:xfrm>
            <a:off x="281200" y="2391400"/>
            <a:ext cx="2551075" cy="857250"/>
          </a:xfrm>
          <a:prstGeom prst="rect">
            <a:avLst/>
          </a:prstGeom>
          <a:noFill/>
          <a:ln>
            <a:noFill/>
          </a:ln>
        </p:spPr>
      </p:pic>
      <p:pic>
        <p:nvPicPr>
          <p:cNvPr id="376" name="Google Shape;376;p51"/>
          <p:cNvPicPr preferRelativeResize="0"/>
          <p:nvPr/>
        </p:nvPicPr>
        <p:blipFill>
          <a:blip r:embed="rId6">
            <a:alphaModFix/>
          </a:blip>
          <a:stretch>
            <a:fillRect/>
          </a:stretch>
        </p:blipFill>
        <p:spPr>
          <a:xfrm>
            <a:off x="446049" y="3970850"/>
            <a:ext cx="4377225" cy="756075"/>
          </a:xfrm>
          <a:prstGeom prst="rect">
            <a:avLst/>
          </a:prstGeom>
          <a:noFill/>
          <a:ln>
            <a:noFill/>
          </a:ln>
        </p:spPr>
      </p:pic>
      <p:sp>
        <p:nvSpPr>
          <p:cNvPr id="377" name="Google Shape;377;p51"/>
          <p:cNvSpPr txBox="1"/>
          <p:nvPr/>
        </p:nvSpPr>
        <p:spPr>
          <a:xfrm>
            <a:off x="5303025" y="4088775"/>
            <a:ext cx="3580800" cy="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(conditioning on s and taking expectation and variance)</a:t>
            </a:r>
            <a:endParaRPr>
              <a:latin typeface="Lato"/>
              <a:ea typeface="Lato"/>
              <a:cs typeface="Lato"/>
              <a:sym typeface="Lato"/>
            </a:endParaRPr>
          </a:p>
        </p:txBody>
      </p:sp>
      <p:sp>
        <p:nvSpPr>
          <p:cNvPr id="378" name="Google Shape;378;p51"/>
          <p:cNvSpPr txBox="1"/>
          <p:nvPr/>
        </p:nvSpPr>
        <p:spPr>
          <a:xfrm>
            <a:off x="6678350" y="1610725"/>
            <a:ext cx="21312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(Deterministic integrals)</a:t>
            </a:r>
            <a:endParaRPr>
              <a:latin typeface="Lato"/>
              <a:ea typeface="Lato"/>
              <a:cs typeface="Lato"/>
              <a:sym typeface="Lato"/>
            </a:endParaRPr>
          </a:p>
        </p:txBody>
      </p:sp>
      <p:sp>
        <p:nvSpPr>
          <p:cNvPr id="379" name="Google Shape;379;p51"/>
          <p:cNvSpPr txBox="1"/>
          <p:nvPr/>
        </p:nvSpPr>
        <p:spPr>
          <a:xfrm>
            <a:off x="6108400" y="2391325"/>
            <a:ext cx="26391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(Standardising the normal distribution after taking exp and var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are SDE’s useful</a:t>
            </a:r>
            <a:endParaRPr/>
          </a:p>
        </p:txBody>
      </p:sp>
      <p:sp>
        <p:nvSpPr>
          <p:cNvPr id="108" name="Google Shape;108;p16"/>
          <p:cNvSpPr txBox="1"/>
          <p:nvPr>
            <p:ph idx="1" type="body"/>
          </p:nvPr>
        </p:nvSpPr>
        <p:spPr>
          <a:xfrm>
            <a:off x="727650" y="1374375"/>
            <a:ext cx="7688700" cy="1669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SDE’s are useful in any setting where you </a:t>
            </a:r>
            <a:r>
              <a:rPr lang="en"/>
              <a:t>wish</a:t>
            </a:r>
            <a:r>
              <a:rPr lang="en"/>
              <a:t> to model a dynamical system that must incorporate some random noise. They crop up throughout physics, initially </a:t>
            </a:r>
            <a:r>
              <a:rPr lang="en"/>
              <a:t>stemming</a:t>
            </a:r>
            <a:r>
              <a:rPr lang="en"/>
              <a:t> from field of Brownian motion - </a:t>
            </a:r>
            <a:r>
              <a:rPr lang="en"/>
              <a:t>influenced primarily </a:t>
            </a:r>
            <a:r>
              <a:rPr lang="en"/>
              <a:t> by none other than Albert Einstein.</a:t>
            </a:r>
            <a:endParaRPr/>
          </a:p>
          <a:p>
            <a:pPr indent="-311150" lvl="0" marL="457200" rtl="0" algn="l">
              <a:spcBef>
                <a:spcPts val="0"/>
              </a:spcBef>
              <a:spcAft>
                <a:spcPts val="0"/>
              </a:spcAft>
              <a:buSzPts val="1300"/>
              <a:buChar char="●"/>
            </a:pPr>
            <a:r>
              <a:rPr lang="en"/>
              <a:t>They are also </a:t>
            </a:r>
            <a:r>
              <a:rPr lang="en"/>
              <a:t>important in probability theory and (of course) the application of this to the field of mathematical finance, which is what we endeavour to focus on in this project.</a:t>
            </a:r>
            <a:endParaRPr/>
          </a:p>
        </p:txBody>
      </p:sp>
      <p:pic>
        <p:nvPicPr>
          <p:cNvPr id="109" name="Google Shape;109;p16"/>
          <p:cNvPicPr preferRelativeResize="0"/>
          <p:nvPr/>
        </p:nvPicPr>
        <p:blipFill>
          <a:blip r:embed="rId3">
            <a:alphaModFix/>
          </a:blip>
          <a:stretch>
            <a:fillRect/>
          </a:stretch>
        </p:blipFill>
        <p:spPr>
          <a:xfrm>
            <a:off x="446500" y="3100225"/>
            <a:ext cx="1795125" cy="1795125"/>
          </a:xfrm>
          <a:prstGeom prst="rect">
            <a:avLst/>
          </a:prstGeom>
          <a:noFill/>
          <a:ln>
            <a:noFill/>
          </a:ln>
        </p:spPr>
      </p:pic>
      <p:pic>
        <p:nvPicPr>
          <p:cNvPr id="110" name="Google Shape;110;p16"/>
          <p:cNvPicPr preferRelativeResize="0"/>
          <p:nvPr/>
        </p:nvPicPr>
        <p:blipFill>
          <a:blip r:embed="rId4">
            <a:alphaModFix/>
          </a:blip>
          <a:stretch>
            <a:fillRect/>
          </a:stretch>
        </p:blipFill>
        <p:spPr>
          <a:xfrm>
            <a:off x="2879625" y="3171325"/>
            <a:ext cx="2647950" cy="1724025"/>
          </a:xfrm>
          <a:prstGeom prst="rect">
            <a:avLst/>
          </a:prstGeom>
          <a:noFill/>
          <a:ln>
            <a:noFill/>
          </a:ln>
        </p:spPr>
      </p:pic>
      <p:pic>
        <p:nvPicPr>
          <p:cNvPr id="111" name="Google Shape;111;p16"/>
          <p:cNvPicPr preferRelativeResize="0"/>
          <p:nvPr/>
        </p:nvPicPr>
        <p:blipFill>
          <a:blip r:embed="rId5">
            <a:alphaModFix/>
          </a:blip>
          <a:stretch>
            <a:fillRect/>
          </a:stretch>
        </p:blipFill>
        <p:spPr>
          <a:xfrm>
            <a:off x="6357100" y="3100225"/>
            <a:ext cx="1795125" cy="1795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SDE.sim function </a:t>
            </a:r>
            <a:endParaRPr/>
          </a:p>
        </p:txBody>
      </p:sp>
      <p:sp>
        <p:nvSpPr>
          <p:cNvPr id="385" name="Google Shape;385;p52"/>
          <p:cNvSpPr txBox="1"/>
          <p:nvPr>
            <p:ph idx="1" type="body"/>
          </p:nvPr>
        </p:nvSpPr>
        <p:spPr>
          <a:xfrm>
            <a:off x="727650" y="1285900"/>
            <a:ext cx="7688700" cy="808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At this point it is a good idea to display what we can do with the algorithms and schemes we have learnt thus far. The sde.sim function compiles everything we know into one simple function </a:t>
            </a:r>
            <a:r>
              <a:rPr lang="en"/>
              <a:t>making</a:t>
            </a:r>
            <a:r>
              <a:rPr lang="en"/>
              <a:t> it easy to use in R.</a:t>
            </a:r>
            <a:endParaRPr/>
          </a:p>
        </p:txBody>
      </p:sp>
      <p:pic>
        <p:nvPicPr>
          <p:cNvPr id="386" name="Google Shape;386;p52"/>
          <p:cNvPicPr preferRelativeResize="0"/>
          <p:nvPr/>
        </p:nvPicPr>
        <p:blipFill>
          <a:blip r:embed="rId3">
            <a:alphaModFix/>
          </a:blip>
          <a:stretch>
            <a:fillRect/>
          </a:stretch>
        </p:blipFill>
        <p:spPr>
          <a:xfrm>
            <a:off x="679525" y="2217850"/>
            <a:ext cx="7784949" cy="217318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do we go from here?</a:t>
            </a:r>
            <a:endParaRPr/>
          </a:p>
        </p:txBody>
      </p:sp>
      <p:pic>
        <p:nvPicPr>
          <p:cNvPr id="392" name="Google Shape;392;p53"/>
          <p:cNvPicPr preferRelativeResize="0"/>
          <p:nvPr/>
        </p:nvPicPr>
        <p:blipFill>
          <a:blip r:embed="rId3">
            <a:alphaModFix/>
          </a:blip>
          <a:stretch>
            <a:fillRect/>
          </a:stretch>
        </p:blipFill>
        <p:spPr>
          <a:xfrm>
            <a:off x="221525" y="634550"/>
            <a:ext cx="8536797" cy="4303501"/>
          </a:xfrm>
          <a:prstGeom prst="rect">
            <a:avLst/>
          </a:prstGeom>
          <a:noFill/>
          <a:ln>
            <a:noFill/>
          </a:ln>
        </p:spPr>
      </p:pic>
      <p:grpSp>
        <p:nvGrpSpPr>
          <p:cNvPr id="393" name="Google Shape;393;p53"/>
          <p:cNvGrpSpPr/>
          <p:nvPr/>
        </p:nvGrpSpPr>
        <p:grpSpPr>
          <a:xfrm>
            <a:off x="1721125" y="1016000"/>
            <a:ext cx="4704075" cy="3813850"/>
            <a:chOff x="1721125" y="1016000"/>
            <a:chExt cx="4704075" cy="3813850"/>
          </a:xfrm>
        </p:grpSpPr>
        <p:grpSp>
          <p:nvGrpSpPr>
            <p:cNvPr id="394" name="Google Shape;394;p53"/>
            <p:cNvGrpSpPr/>
            <p:nvPr/>
          </p:nvGrpSpPr>
          <p:grpSpPr>
            <a:xfrm>
              <a:off x="1721125" y="1016000"/>
              <a:ext cx="4400025" cy="3813850"/>
              <a:chOff x="1721125" y="1016000"/>
              <a:chExt cx="4400025" cy="3813850"/>
            </a:xfrm>
          </p:grpSpPr>
          <p:grpSp>
            <p:nvGrpSpPr>
              <p:cNvPr id="395" name="Google Shape;395;p53"/>
              <p:cNvGrpSpPr/>
              <p:nvPr/>
            </p:nvGrpSpPr>
            <p:grpSpPr>
              <a:xfrm>
                <a:off x="1721125" y="1016000"/>
                <a:ext cx="4118750" cy="3813850"/>
                <a:chOff x="1721125" y="1016000"/>
                <a:chExt cx="4118750" cy="3813850"/>
              </a:xfrm>
            </p:grpSpPr>
            <p:grpSp>
              <p:nvGrpSpPr>
                <p:cNvPr id="396" name="Google Shape;396;p53"/>
                <p:cNvGrpSpPr/>
                <p:nvPr/>
              </p:nvGrpSpPr>
              <p:grpSpPr>
                <a:xfrm>
                  <a:off x="1721125" y="1016000"/>
                  <a:ext cx="3913125" cy="3813850"/>
                  <a:chOff x="1721125" y="1016000"/>
                  <a:chExt cx="3913125" cy="3813850"/>
                </a:xfrm>
              </p:grpSpPr>
              <p:grpSp>
                <p:nvGrpSpPr>
                  <p:cNvPr id="397" name="Google Shape;397;p53"/>
                  <p:cNvGrpSpPr/>
                  <p:nvPr/>
                </p:nvGrpSpPr>
                <p:grpSpPr>
                  <a:xfrm>
                    <a:off x="1721125" y="1016000"/>
                    <a:ext cx="3646975" cy="3813850"/>
                    <a:chOff x="1721125" y="1016000"/>
                    <a:chExt cx="3646975" cy="3813850"/>
                  </a:xfrm>
                </p:grpSpPr>
                <p:grpSp>
                  <p:nvGrpSpPr>
                    <p:cNvPr id="398" name="Google Shape;398;p53"/>
                    <p:cNvGrpSpPr/>
                    <p:nvPr/>
                  </p:nvGrpSpPr>
                  <p:grpSpPr>
                    <a:xfrm>
                      <a:off x="1721125" y="1016000"/>
                      <a:ext cx="3646975" cy="3813850"/>
                      <a:chOff x="1721125" y="1016000"/>
                      <a:chExt cx="3646975" cy="3813850"/>
                    </a:xfrm>
                  </p:grpSpPr>
                  <p:grpSp>
                    <p:nvGrpSpPr>
                      <p:cNvPr id="399" name="Google Shape;399;p53"/>
                      <p:cNvGrpSpPr/>
                      <p:nvPr/>
                    </p:nvGrpSpPr>
                    <p:grpSpPr>
                      <a:xfrm>
                        <a:off x="1721125" y="1016000"/>
                        <a:ext cx="3646975" cy="3813850"/>
                        <a:chOff x="1721125" y="1016000"/>
                        <a:chExt cx="3646975" cy="3813850"/>
                      </a:xfrm>
                    </p:grpSpPr>
                    <p:grpSp>
                      <p:nvGrpSpPr>
                        <p:cNvPr id="400" name="Google Shape;400;p53"/>
                        <p:cNvGrpSpPr/>
                        <p:nvPr/>
                      </p:nvGrpSpPr>
                      <p:grpSpPr>
                        <a:xfrm>
                          <a:off x="1721125" y="1016000"/>
                          <a:ext cx="3646975" cy="3813850"/>
                          <a:chOff x="1721125" y="1016000"/>
                          <a:chExt cx="3646975" cy="3813850"/>
                        </a:xfrm>
                      </p:grpSpPr>
                      <p:grpSp>
                        <p:nvGrpSpPr>
                          <p:cNvPr id="401" name="Google Shape;401;p53"/>
                          <p:cNvGrpSpPr/>
                          <p:nvPr/>
                        </p:nvGrpSpPr>
                        <p:grpSpPr>
                          <a:xfrm>
                            <a:off x="1721125" y="1016000"/>
                            <a:ext cx="3646975" cy="3813850"/>
                            <a:chOff x="1721125" y="1016000"/>
                            <a:chExt cx="3646975" cy="3813850"/>
                          </a:xfrm>
                        </p:grpSpPr>
                        <p:grpSp>
                          <p:nvGrpSpPr>
                            <p:cNvPr id="402" name="Google Shape;402;p53"/>
                            <p:cNvGrpSpPr/>
                            <p:nvPr/>
                          </p:nvGrpSpPr>
                          <p:grpSpPr>
                            <a:xfrm>
                              <a:off x="1721125" y="1016000"/>
                              <a:ext cx="3646975" cy="3813850"/>
                              <a:chOff x="1721125" y="1016000"/>
                              <a:chExt cx="3646975" cy="3813850"/>
                            </a:xfrm>
                          </p:grpSpPr>
                          <p:grpSp>
                            <p:nvGrpSpPr>
                              <p:cNvPr id="403" name="Google Shape;403;p53"/>
                              <p:cNvGrpSpPr/>
                              <p:nvPr/>
                            </p:nvGrpSpPr>
                            <p:grpSpPr>
                              <a:xfrm>
                                <a:off x="1721125" y="1016000"/>
                                <a:ext cx="3646975" cy="3813850"/>
                                <a:chOff x="1721125" y="1016000"/>
                                <a:chExt cx="3646975" cy="3813850"/>
                              </a:xfrm>
                            </p:grpSpPr>
                            <p:grpSp>
                              <p:nvGrpSpPr>
                                <p:cNvPr id="404" name="Google Shape;404;p53"/>
                                <p:cNvGrpSpPr/>
                                <p:nvPr/>
                              </p:nvGrpSpPr>
                              <p:grpSpPr>
                                <a:xfrm>
                                  <a:off x="1721125" y="1342025"/>
                                  <a:ext cx="3404250" cy="3487825"/>
                                  <a:chOff x="1721125" y="1342025"/>
                                  <a:chExt cx="3404250" cy="3487825"/>
                                </a:xfrm>
                              </p:grpSpPr>
                              <p:cxnSp>
                                <p:nvCxnSpPr>
                                  <p:cNvPr id="405" name="Google Shape;405;p53"/>
                                  <p:cNvCxnSpPr/>
                                  <p:nvPr/>
                                </p:nvCxnSpPr>
                                <p:spPr>
                                  <a:xfrm>
                                    <a:off x="1721125" y="2979750"/>
                                    <a:ext cx="0" cy="1850100"/>
                                  </a:xfrm>
                                  <a:prstGeom prst="straightConnector1">
                                    <a:avLst/>
                                  </a:prstGeom>
                                  <a:noFill/>
                                  <a:ln cap="flat" cmpd="sng" w="9525">
                                    <a:solidFill>
                                      <a:srgbClr val="FF0000"/>
                                    </a:solidFill>
                                    <a:prstDash val="solid"/>
                                    <a:round/>
                                    <a:headEnd len="med" w="med" type="none"/>
                                    <a:tailEnd len="med" w="med" type="none"/>
                                  </a:ln>
                                </p:spPr>
                              </p:cxnSp>
                              <p:cxnSp>
                                <p:nvCxnSpPr>
                                  <p:cNvPr id="406" name="Google Shape;406;p53"/>
                                  <p:cNvCxnSpPr/>
                                  <p:nvPr/>
                                </p:nvCxnSpPr>
                                <p:spPr>
                                  <a:xfrm>
                                    <a:off x="2047175" y="3010100"/>
                                    <a:ext cx="7500" cy="1728600"/>
                                  </a:xfrm>
                                  <a:prstGeom prst="straightConnector1">
                                    <a:avLst/>
                                  </a:prstGeom>
                                  <a:noFill/>
                                  <a:ln cap="flat" cmpd="sng" w="9525">
                                    <a:solidFill>
                                      <a:srgbClr val="FF0000"/>
                                    </a:solidFill>
                                    <a:prstDash val="solid"/>
                                    <a:round/>
                                    <a:headEnd len="med" w="med" type="none"/>
                                    <a:tailEnd len="med" w="med" type="none"/>
                                  </a:ln>
                                </p:spPr>
                              </p:cxnSp>
                              <p:cxnSp>
                                <p:nvCxnSpPr>
                                  <p:cNvPr id="407" name="Google Shape;407;p53"/>
                                  <p:cNvCxnSpPr/>
                                  <p:nvPr/>
                                </p:nvCxnSpPr>
                                <p:spPr>
                                  <a:xfrm>
                                    <a:off x="5087575" y="1342025"/>
                                    <a:ext cx="37800" cy="3298200"/>
                                  </a:xfrm>
                                  <a:prstGeom prst="straightConnector1">
                                    <a:avLst/>
                                  </a:prstGeom>
                                  <a:noFill/>
                                  <a:ln cap="flat" cmpd="sng" w="9525">
                                    <a:solidFill>
                                      <a:srgbClr val="FF0000"/>
                                    </a:solidFill>
                                    <a:prstDash val="solid"/>
                                    <a:round/>
                                    <a:headEnd len="med" w="med" type="none"/>
                                    <a:tailEnd len="med" w="med" type="none"/>
                                  </a:ln>
                                </p:spPr>
                              </p:cxnSp>
                            </p:grpSp>
                            <p:cxnSp>
                              <p:nvCxnSpPr>
                                <p:cNvPr id="408" name="Google Shape;408;p53"/>
                                <p:cNvCxnSpPr/>
                                <p:nvPr/>
                              </p:nvCxnSpPr>
                              <p:spPr>
                                <a:xfrm>
                                  <a:off x="5337800" y="1016000"/>
                                  <a:ext cx="30300" cy="3540600"/>
                                </a:xfrm>
                                <a:prstGeom prst="straightConnector1">
                                  <a:avLst/>
                                </a:prstGeom>
                                <a:noFill/>
                                <a:ln cap="flat" cmpd="sng" w="9525">
                                  <a:solidFill>
                                    <a:srgbClr val="FF0000"/>
                                  </a:solidFill>
                                  <a:prstDash val="solid"/>
                                  <a:round/>
                                  <a:headEnd len="med" w="med" type="none"/>
                                  <a:tailEnd len="med" w="med" type="none"/>
                                </a:ln>
                              </p:spPr>
                            </p:cxnSp>
                          </p:grpSp>
                          <p:cxnSp>
                            <p:nvCxnSpPr>
                              <p:cNvPr id="409" name="Google Shape;409;p53"/>
                              <p:cNvCxnSpPr/>
                              <p:nvPr/>
                            </p:nvCxnSpPr>
                            <p:spPr>
                              <a:xfrm flipH="1">
                                <a:off x="2342725" y="2994925"/>
                                <a:ext cx="15300" cy="1721100"/>
                              </a:xfrm>
                              <a:prstGeom prst="straightConnector1">
                                <a:avLst/>
                              </a:prstGeom>
                              <a:noFill/>
                              <a:ln cap="flat" cmpd="sng" w="9525">
                                <a:solidFill>
                                  <a:srgbClr val="FF0000"/>
                                </a:solidFill>
                                <a:prstDash val="solid"/>
                                <a:round/>
                                <a:headEnd len="med" w="med" type="none"/>
                                <a:tailEnd len="med" w="med" type="none"/>
                              </a:ln>
                            </p:spPr>
                          </p:cxnSp>
                          <p:cxnSp>
                            <p:nvCxnSpPr>
                              <p:cNvPr id="410" name="Google Shape;410;p53"/>
                              <p:cNvCxnSpPr/>
                              <p:nvPr/>
                            </p:nvCxnSpPr>
                            <p:spPr>
                              <a:xfrm flipH="1">
                                <a:off x="2661925" y="2994925"/>
                                <a:ext cx="15300" cy="1721100"/>
                              </a:xfrm>
                              <a:prstGeom prst="straightConnector1">
                                <a:avLst/>
                              </a:prstGeom>
                              <a:noFill/>
                              <a:ln cap="flat" cmpd="sng" w="9525">
                                <a:solidFill>
                                  <a:srgbClr val="FF0000"/>
                                </a:solidFill>
                                <a:prstDash val="solid"/>
                                <a:round/>
                                <a:headEnd len="med" w="med" type="none"/>
                                <a:tailEnd len="med" w="med" type="none"/>
                              </a:ln>
                            </p:spPr>
                          </p:cxnSp>
                          <p:cxnSp>
                            <p:nvCxnSpPr>
                              <p:cNvPr id="411" name="Google Shape;411;p53"/>
                              <p:cNvCxnSpPr/>
                              <p:nvPr/>
                            </p:nvCxnSpPr>
                            <p:spPr>
                              <a:xfrm flipH="1">
                                <a:off x="2928050" y="2994925"/>
                                <a:ext cx="15300" cy="1721100"/>
                              </a:xfrm>
                              <a:prstGeom prst="straightConnector1">
                                <a:avLst/>
                              </a:prstGeom>
                              <a:noFill/>
                              <a:ln cap="flat" cmpd="sng" w="9525">
                                <a:solidFill>
                                  <a:srgbClr val="FF0000"/>
                                </a:solidFill>
                                <a:prstDash val="solid"/>
                                <a:round/>
                                <a:headEnd len="med" w="med" type="none"/>
                                <a:tailEnd len="med" w="med" type="none"/>
                              </a:ln>
                            </p:spPr>
                          </p:cxnSp>
                          <p:cxnSp>
                            <p:nvCxnSpPr>
                              <p:cNvPr id="412" name="Google Shape;412;p53"/>
                              <p:cNvCxnSpPr/>
                              <p:nvPr/>
                            </p:nvCxnSpPr>
                            <p:spPr>
                              <a:xfrm flipH="1">
                                <a:off x="3232100" y="2994925"/>
                                <a:ext cx="15300" cy="1721100"/>
                              </a:xfrm>
                              <a:prstGeom prst="straightConnector1">
                                <a:avLst/>
                              </a:prstGeom>
                              <a:noFill/>
                              <a:ln cap="flat" cmpd="sng" w="9525">
                                <a:solidFill>
                                  <a:srgbClr val="FF0000"/>
                                </a:solidFill>
                                <a:prstDash val="solid"/>
                                <a:round/>
                                <a:headEnd len="med" w="med" type="none"/>
                                <a:tailEnd len="med" w="med" type="none"/>
                              </a:ln>
                            </p:spPr>
                          </p:cxnSp>
                        </p:grpSp>
                        <p:cxnSp>
                          <p:nvCxnSpPr>
                            <p:cNvPr id="413" name="Google Shape;413;p53"/>
                            <p:cNvCxnSpPr/>
                            <p:nvPr/>
                          </p:nvCxnSpPr>
                          <p:spPr>
                            <a:xfrm flipH="1">
                              <a:off x="3513375" y="2994925"/>
                              <a:ext cx="15300" cy="1721100"/>
                            </a:xfrm>
                            <a:prstGeom prst="straightConnector1">
                              <a:avLst/>
                            </a:prstGeom>
                            <a:noFill/>
                            <a:ln cap="flat" cmpd="sng" w="9525">
                              <a:solidFill>
                                <a:srgbClr val="FF0000"/>
                              </a:solidFill>
                              <a:prstDash val="solid"/>
                              <a:round/>
                              <a:headEnd len="med" w="med" type="none"/>
                              <a:tailEnd len="med" w="med" type="none"/>
                            </a:ln>
                          </p:spPr>
                        </p:cxnSp>
                        <p:cxnSp>
                          <p:nvCxnSpPr>
                            <p:cNvPr id="414" name="Google Shape;414;p53"/>
                            <p:cNvCxnSpPr/>
                            <p:nvPr/>
                          </p:nvCxnSpPr>
                          <p:spPr>
                            <a:xfrm flipH="1">
                              <a:off x="3802275" y="2960800"/>
                              <a:ext cx="15300" cy="1721100"/>
                            </a:xfrm>
                            <a:prstGeom prst="straightConnector1">
                              <a:avLst/>
                            </a:prstGeom>
                            <a:noFill/>
                            <a:ln cap="flat" cmpd="sng" w="9525">
                              <a:solidFill>
                                <a:srgbClr val="FF0000"/>
                              </a:solidFill>
                              <a:prstDash val="solid"/>
                              <a:round/>
                              <a:headEnd len="med" w="med" type="none"/>
                              <a:tailEnd len="med" w="med" type="none"/>
                            </a:ln>
                          </p:spPr>
                        </p:cxnSp>
                      </p:grpSp>
                      <p:cxnSp>
                        <p:nvCxnSpPr>
                          <p:cNvPr id="415" name="Google Shape;415;p53"/>
                          <p:cNvCxnSpPr/>
                          <p:nvPr/>
                        </p:nvCxnSpPr>
                        <p:spPr>
                          <a:xfrm flipH="1">
                            <a:off x="4091175" y="2960800"/>
                            <a:ext cx="15300" cy="1721100"/>
                          </a:xfrm>
                          <a:prstGeom prst="straightConnector1">
                            <a:avLst/>
                          </a:prstGeom>
                          <a:noFill/>
                          <a:ln cap="flat" cmpd="sng" w="9525">
                            <a:solidFill>
                              <a:srgbClr val="FF0000"/>
                            </a:solidFill>
                            <a:prstDash val="solid"/>
                            <a:round/>
                            <a:headEnd len="med" w="med" type="none"/>
                            <a:tailEnd len="med" w="med" type="none"/>
                          </a:ln>
                        </p:spPr>
                      </p:cxnSp>
                    </p:grpSp>
                    <p:cxnSp>
                      <p:nvCxnSpPr>
                        <p:cNvPr id="416" name="Google Shape;416;p53"/>
                        <p:cNvCxnSpPr/>
                        <p:nvPr/>
                      </p:nvCxnSpPr>
                      <p:spPr>
                        <a:xfrm flipH="1">
                          <a:off x="4425525" y="2960800"/>
                          <a:ext cx="15300" cy="1721100"/>
                        </a:xfrm>
                        <a:prstGeom prst="straightConnector1">
                          <a:avLst/>
                        </a:prstGeom>
                        <a:noFill/>
                        <a:ln cap="flat" cmpd="sng" w="9525">
                          <a:solidFill>
                            <a:srgbClr val="FF0000"/>
                          </a:solidFill>
                          <a:prstDash val="solid"/>
                          <a:round/>
                          <a:headEnd len="med" w="med" type="none"/>
                          <a:tailEnd len="med" w="med" type="none"/>
                        </a:ln>
                      </p:spPr>
                    </p:cxnSp>
                  </p:grpSp>
                  <p:cxnSp>
                    <p:nvCxnSpPr>
                      <p:cNvPr id="417" name="Google Shape;417;p53"/>
                      <p:cNvCxnSpPr/>
                      <p:nvPr/>
                    </p:nvCxnSpPr>
                    <p:spPr>
                      <a:xfrm flipH="1">
                        <a:off x="4668975" y="2960800"/>
                        <a:ext cx="15300" cy="1721100"/>
                      </a:xfrm>
                      <a:prstGeom prst="straightConnector1">
                        <a:avLst/>
                      </a:prstGeom>
                      <a:noFill/>
                      <a:ln cap="flat" cmpd="sng" w="9525">
                        <a:solidFill>
                          <a:srgbClr val="FF0000"/>
                        </a:solidFill>
                        <a:prstDash val="solid"/>
                        <a:round/>
                        <a:headEnd len="med" w="med" type="none"/>
                        <a:tailEnd len="med" w="med" type="none"/>
                      </a:ln>
                    </p:spPr>
                  </p:cxnSp>
                </p:grpSp>
                <p:cxnSp>
                  <p:nvCxnSpPr>
                    <p:cNvPr id="418" name="Google Shape;418;p53"/>
                    <p:cNvCxnSpPr/>
                    <p:nvPr/>
                  </p:nvCxnSpPr>
                  <p:spPr>
                    <a:xfrm flipH="1">
                      <a:off x="4912425" y="2925950"/>
                      <a:ext cx="15300" cy="1721100"/>
                    </a:xfrm>
                    <a:prstGeom prst="straightConnector1">
                      <a:avLst/>
                    </a:prstGeom>
                    <a:noFill/>
                    <a:ln cap="flat" cmpd="sng" w="9525">
                      <a:solidFill>
                        <a:srgbClr val="FF0000"/>
                      </a:solidFill>
                      <a:prstDash val="solid"/>
                      <a:round/>
                      <a:headEnd len="med" w="med" type="none"/>
                      <a:tailEnd len="med" w="med" type="none"/>
                    </a:ln>
                  </p:spPr>
                </p:cxnSp>
              </p:grpSp>
              <p:cxnSp>
                <p:nvCxnSpPr>
                  <p:cNvPr id="419" name="Google Shape;419;p53"/>
                  <p:cNvCxnSpPr/>
                  <p:nvPr/>
                </p:nvCxnSpPr>
                <p:spPr>
                  <a:xfrm flipH="1">
                    <a:off x="5618950" y="2925950"/>
                    <a:ext cx="15300" cy="1721100"/>
                  </a:xfrm>
                  <a:prstGeom prst="straightConnector1">
                    <a:avLst/>
                  </a:prstGeom>
                  <a:noFill/>
                  <a:ln cap="flat" cmpd="sng" w="9525">
                    <a:solidFill>
                      <a:srgbClr val="FF0000"/>
                    </a:solidFill>
                    <a:prstDash val="solid"/>
                    <a:round/>
                    <a:headEnd len="med" w="med" type="none"/>
                    <a:tailEnd len="med" w="med" type="none"/>
                  </a:ln>
                </p:spPr>
              </p:cxnSp>
            </p:grpSp>
            <p:cxnSp>
              <p:nvCxnSpPr>
                <p:cNvPr id="420" name="Google Shape;420;p53"/>
                <p:cNvCxnSpPr/>
                <p:nvPr/>
              </p:nvCxnSpPr>
              <p:spPr>
                <a:xfrm flipH="1">
                  <a:off x="5824575" y="2874375"/>
                  <a:ext cx="15300" cy="1721100"/>
                </a:xfrm>
                <a:prstGeom prst="straightConnector1">
                  <a:avLst/>
                </a:prstGeom>
                <a:noFill/>
                <a:ln cap="flat" cmpd="sng" w="9525">
                  <a:solidFill>
                    <a:srgbClr val="FF0000"/>
                  </a:solidFill>
                  <a:prstDash val="solid"/>
                  <a:round/>
                  <a:headEnd len="med" w="med" type="none"/>
                  <a:tailEnd len="med" w="med" type="none"/>
                </a:ln>
              </p:spPr>
            </p:cxnSp>
          </p:grpSp>
          <p:cxnSp>
            <p:nvCxnSpPr>
              <p:cNvPr id="421" name="Google Shape;421;p53"/>
              <p:cNvCxnSpPr/>
              <p:nvPr/>
            </p:nvCxnSpPr>
            <p:spPr>
              <a:xfrm flipH="1">
                <a:off x="6105850" y="2874375"/>
                <a:ext cx="15300" cy="1721100"/>
              </a:xfrm>
              <a:prstGeom prst="straightConnector1">
                <a:avLst/>
              </a:prstGeom>
              <a:noFill/>
              <a:ln cap="flat" cmpd="sng" w="9525">
                <a:solidFill>
                  <a:srgbClr val="FF0000"/>
                </a:solidFill>
                <a:prstDash val="solid"/>
                <a:round/>
                <a:headEnd len="med" w="med" type="none"/>
                <a:tailEnd len="med" w="med" type="none"/>
              </a:ln>
            </p:spPr>
          </p:cxnSp>
        </p:grpSp>
        <p:cxnSp>
          <p:nvCxnSpPr>
            <p:cNvPr id="422" name="Google Shape;422;p53"/>
            <p:cNvCxnSpPr/>
            <p:nvPr/>
          </p:nvCxnSpPr>
          <p:spPr>
            <a:xfrm flipH="1">
              <a:off x="6409900" y="2837975"/>
              <a:ext cx="15300" cy="1721100"/>
            </a:xfrm>
            <a:prstGeom prst="straightConnector1">
              <a:avLst/>
            </a:prstGeom>
            <a:noFill/>
            <a:ln cap="flat" cmpd="sng" w="9525">
              <a:solidFill>
                <a:srgbClr val="FF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54"/>
          <p:cNvPicPr preferRelativeResize="0"/>
          <p:nvPr/>
        </p:nvPicPr>
        <p:blipFill>
          <a:blip r:embed="rId3">
            <a:alphaModFix/>
          </a:blip>
          <a:stretch>
            <a:fillRect/>
          </a:stretch>
        </p:blipFill>
        <p:spPr>
          <a:xfrm>
            <a:off x="1606113" y="587525"/>
            <a:ext cx="5931775" cy="3968450"/>
          </a:xfrm>
          <a:prstGeom prst="rect">
            <a:avLst/>
          </a:prstGeom>
          <a:noFill/>
          <a:ln>
            <a:noFill/>
          </a:ln>
        </p:spPr>
      </p:pic>
      <p:sp>
        <p:nvSpPr>
          <p:cNvPr id="428" name="Google Shape;428;p54"/>
          <p:cNvSpPr txBox="1"/>
          <p:nvPr/>
        </p:nvSpPr>
        <p:spPr>
          <a:xfrm>
            <a:off x="37175" y="12400"/>
            <a:ext cx="44604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Lato"/>
                <a:ea typeface="Lato"/>
                <a:cs typeface="Lato"/>
                <a:sym typeface="Lato"/>
              </a:rPr>
              <a:t>Monte carlo for pricing options</a:t>
            </a:r>
            <a:endParaRPr b="1" sz="18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5"/>
          <p:cNvPicPr preferRelativeResize="0"/>
          <p:nvPr/>
        </p:nvPicPr>
        <p:blipFill>
          <a:blip r:embed="rId3">
            <a:alphaModFix/>
          </a:blip>
          <a:stretch>
            <a:fillRect/>
          </a:stretch>
        </p:blipFill>
        <p:spPr>
          <a:xfrm>
            <a:off x="217075" y="752475"/>
            <a:ext cx="5314950" cy="3638550"/>
          </a:xfrm>
          <a:prstGeom prst="rect">
            <a:avLst/>
          </a:prstGeom>
          <a:noFill/>
          <a:ln>
            <a:noFill/>
          </a:ln>
        </p:spPr>
      </p:pic>
      <p:pic>
        <p:nvPicPr>
          <p:cNvPr id="434" name="Google Shape;434;p55"/>
          <p:cNvPicPr preferRelativeResize="0"/>
          <p:nvPr/>
        </p:nvPicPr>
        <p:blipFill>
          <a:blip r:embed="rId4">
            <a:alphaModFix/>
          </a:blip>
          <a:stretch>
            <a:fillRect/>
          </a:stretch>
        </p:blipFill>
        <p:spPr>
          <a:xfrm>
            <a:off x="5360250" y="1513450"/>
            <a:ext cx="3656125" cy="2339925"/>
          </a:xfrm>
          <a:prstGeom prst="rect">
            <a:avLst/>
          </a:prstGeom>
          <a:noFill/>
          <a:ln>
            <a:noFill/>
          </a:ln>
        </p:spPr>
      </p:pic>
      <p:pic>
        <p:nvPicPr>
          <p:cNvPr id="435" name="Google Shape;435;p55"/>
          <p:cNvPicPr preferRelativeResize="0"/>
          <p:nvPr/>
        </p:nvPicPr>
        <p:blipFill>
          <a:blip r:embed="rId5">
            <a:alphaModFix/>
          </a:blip>
          <a:stretch>
            <a:fillRect/>
          </a:stretch>
        </p:blipFill>
        <p:spPr>
          <a:xfrm>
            <a:off x="5360250" y="4064000"/>
            <a:ext cx="3529725" cy="898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56"/>
          <p:cNvPicPr preferRelativeResize="0"/>
          <p:nvPr/>
        </p:nvPicPr>
        <p:blipFill>
          <a:blip r:embed="rId3">
            <a:alphaModFix/>
          </a:blip>
          <a:stretch>
            <a:fillRect/>
          </a:stretch>
        </p:blipFill>
        <p:spPr>
          <a:xfrm>
            <a:off x="2302850" y="533752"/>
            <a:ext cx="4538300" cy="581833"/>
          </a:xfrm>
          <a:prstGeom prst="rect">
            <a:avLst/>
          </a:prstGeom>
          <a:noFill/>
          <a:ln>
            <a:noFill/>
          </a:ln>
        </p:spPr>
      </p:pic>
      <p:pic>
        <p:nvPicPr>
          <p:cNvPr id="441" name="Google Shape;441;p56"/>
          <p:cNvPicPr preferRelativeResize="0"/>
          <p:nvPr/>
        </p:nvPicPr>
        <p:blipFill>
          <a:blip r:embed="rId4">
            <a:alphaModFix/>
          </a:blip>
          <a:stretch>
            <a:fillRect/>
          </a:stretch>
        </p:blipFill>
        <p:spPr>
          <a:xfrm>
            <a:off x="2573700" y="1313374"/>
            <a:ext cx="4538300" cy="3533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7"/>
          <p:cNvSpPr txBox="1"/>
          <p:nvPr>
            <p:ph idx="1" type="body"/>
          </p:nvPr>
        </p:nvSpPr>
        <p:spPr>
          <a:xfrm>
            <a:off x="2904750" y="2054075"/>
            <a:ext cx="3334500" cy="59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chemeClr val="dk2"/>
                </a:solidFill>
              </a:rPr>
              <a:t>Thanks for listening !</a:t>
            </a:r>
            <a:endParaRPr sz="24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3180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SDE’s and their solutions</a:t>
            </a:r>
            <a:endParaRPr/>
          </a:p>
        </p:txBody>
      </p:sp>
      <p:sp>
        <p:nvSpPr>
          <p:cNvPr id="117" name="Google Shape;117;p17"/>
          <p:cNvSpPr txBox="1"/>
          <p:nvPr>
            <p:ph idx="1" type="body"/>
          </p:nvPr>
        </p:nvSpPr>
        <p:spPr>
          <a:xfrm>
            <a:off x="695250" y="1340175"/>
            <a:ext cx="7688700" cy="2149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Most</a:t>
            </a:r>
            <a:r>
              <a:rPr lang="en"/>
              <a:t> SDE’s are completely un-solvable analytically, and so we </a:t>
            </a:r>
            <a:r>
              <a:rPr lang="en"/>
              <a:t>must</a:t>
            </a:r>
            <a:r>
              <a:rPr lang="en"/>
              <a:t> take to numerical </a:t>
            </a:r>
            <a:r>
              <a:rPr lang="en"/>
              <a:t>methods</a:t>
            </a:r>
            <a:r>
              <a:rPr lang="en"/>
              <a:t> to estimate and approximate these solutions.</a:t>
            </a:r>
            <a:endParaRPr/>
          </a:p>
          <a:p>
            <a:pPr indent="-311150" lvl="0" marL="457200" rtl="0" algn="l">
              <a:spcBef>
                <a:spcPts val="0"/>
              </a:spcBef>
              <a:spcAft>
                <a:spcPts val="0"/>
              </a:spcAft>
              <a:buSzPts val="1300"/>
              <a:buChar char="●"/>
            </a:pPr>
            <a:r>
              <a:rPr lang="en"/>
              <a:t>There are however, some specific cases where it is possible to find a closed form solution to the SDE and we will discuss the utility of this later on.</a:t>
            </a:r>
            <a:endParaRPr/>
          </a:p>
          <a:p>
            <a:pPr indent="-311150" lvl="0" marL="457200" rtl="0" algn="l">
              <a:spcBef>
                <a:spcPts val="0"/>
              </a:spcBef>
              <a:spcAft>
                <a:spcPts val="0"/>
              </a:spcAft>
              <a:buSzPts val="1300"/>
              <a:buChar char="●"/>
            </a:pPr>
            <a:r>
              <a:rPr lang="en"/>
              <a:t>The class of SDE’s for which we will provide a </a:t>
            </a:r>
            <a:r>
              <a:rPr lang="en"/>
              <a:t>solution</a:t>
            </a:r>
            <a:r>
              <a:rPr lang="en"/>
              <a:t> to are called Linear SDE’s (so named for the linearity of the coefficients </a:t>
            </a:r>
            <a:r>
              <a:rPr b="1" lang="en"/>
              <a:t>b </a:t>
            </a:r>
            <a:r>
              <a:rPr lang="en"/>
              <a:t>and </a:t>
            </a:r>
            <a:r>
              <a:rPr b="1" lang="en"/>
              <a:t>sigma</a:t>
            </a:r>
            <a:r>
              <a:rPr lang="en"/>
              <a:t> in the stochastic term, X_t.</a:t>
            </a:r>
            <a:endParaRPr/>
          </a:p>
          <a:p>
            <a:pPr indent="-311150" lvl="0" marL="457200" rtl="0" algn="l">
              <a:spcBef>
                <a:spcPts val="0"/>
              </a:spcBef>
              <a:spcAft>
                <a:spcPts val="0"/>
              </a:spcAft>
              <a:buSzPts val="1300"/>
              <a:buChar char="●"/>
            </a:pPr>
            <a:r>
              <a:rPr lang="en"/>
              <a:t>The general form of this type of SDE is given below. </a:t>
            </a:r>
            <a:endParaRPr/>
          </a:p>
          <a:p>
            <a:pPr indent="-311150" lvl="0" marL="457200" rtl="0" algn="l">
              <a:spcBef>
                <a:spcPts val="0"/>
              </a:spcBef>
              <a:spcAft>
                <a:spcPts val="0"/>
              </a:spcAft>
              <a:buSzPts val="1300"/>
              <a:buChar char="●"/>
            </a:pPr>
            <a:r>
              <a:rPr lang="en"/>
              <a:t>With initial condition X_0</a:t>
            </a:r>
            <a:endParaRPr/>
          </a:p>
        </p:txBody>
      </p:sp>
      <p:pic>
        <p:nvPicPr>
          <p:cNvPr id="118" name="Google Shape;118;p17"/>
          <p:cNvPicPr preferRelativeResize="0"/>
          <p:nvPr/>
        </p:nvPicPr>
        <p:blipFill>
          <a:blip r:embed="rId3">
            <a:alphaModFix/>
          </a:blip>
          <a:stretch>
            <a:fillRect/>
          </a:stretch>
        </p:blipFill>
        <p:spPr>
          <a:xfrm>
            <a:off x="1281800" y="3489375"/>
            <a:ext cx="6365249" cy="649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homogeneous linear SDE</a:t>
            </a:r>
            <a:endParaRPr/>
          </a:p>
        </p:txBody>
      </p:sp>
      <p:sp>
        <p:nvSpPr>
          <p:cNvPr id="124" name="Google Shape;124;p18"/>
          <p:cNvSpPr txBox="1"/>
          <p:nvPr>
            <p:ph idx="1" type="body"/>
          </p:nvPr>
        </p:nvSpPr>
        <p:spPr>
          <a:xfrm>
            <a:off x="829900" y="1248400"/>
            <a:ext cx="7688700" cy="780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00000"/>
              </a:buClr>
              <a:buSzPts val="1300"/>
              <a:buChar char="●"/>
            </a:pPr>
            <a:r>
              <a:rPr lang="en">
                <a:solidFill>
                  <a:srgbClr val="000000"/>
                </a:solidFill>
              </a:rPr>
              <a:t>To </a:t>
            </a:r>
            <a:r>
              <a:rPr lang="en">
                <a:solidFill>
                  <a:srgbClr val="000000"/>
                </a:solidFill>
              </a:rPr>
              <a:t>find</a:t>
            </a:r>
            <a:r>
              <a:rPr lang="en">
                <a:solidFill>
                  <a:srgbClr val="000000"/>
                </a:solidFill>
              </a:rPr>
              <a:t> the general solution, we first examing the homogeneous case below.</a:t>
            </a:r>
            <a:endParaRPr>
              <a:solidFill>
                <a:srgbClr val="000000"/>
              </a:solidFill>
            </a:endParaRPr>
          </a:p>
        </p:txBody>
      </p:sp>
      <p:pic>
        <p:nvPicPr>
          <p:cNvPr id="125" name="Google Shape;125;p18"/>
          <p:cNvPicPr preferRelativeResize="0"/>
          <p:nvPr/>
        </p:nvPicPr>
        <p:blipFill rotWithShape="1">
          <a:blip r:embed="rId3">
            <a:alphaModFix/>
          </a:blip>
          <a:srcRect b="12041" l="1719" r="0" t="0"/>
          <a:stretch/>
        </p:blipFill>
        <p:spPr>
          <a:xfrm>
            <a:off x="1044450" y="1654250"/>
            <a:ext cx="6403150" cy="614033"/>
          </a:xfrm>
          <a:prstGeom prst="rect">
            <a:avLst/>
          </a:prstGeom>
          <a:noFill/>
          <a:ln>
            <a:noFill/>
          </a:ln>
        </p:spPr>
      </p:pic>
      <p:pic>
        <p:nvPicPr>
          <p:cNvPr id="126" name="Google Shape;126;p18"/>
          <p:cNvPicPr preferRelativeResize="0"/>
          <p:nvPr/>
        </p:nvPicPr>
        <p:blipFill>
          <a:blip r:embed="rId4">
            <a:alphaModFix/>
          </a:blip>
          <a:stretch>
            <a:fillRect/>
          </a:stretch>
        </p:blipFill>
        <p:spPr>
          <a:xfrm>
            <a:off x="694363" y="2504775"/>
            <a:ext cx="7103324" cy="1501825"/>
          </a:xfrm>
          <a:prstGeom prst="rect">
            <a:avLst/>
          </a:prstGeom>
          <a:noFill/>
          <a:ln>
            <a:noFill/>
          </a:ln>
        </p:spPr>
      </p:pic>
      <p:sp>
        <p:nvSpPr>
          <p:cNvPr id="127" name="Google Shape;127;p18"/>
          <p:cNvSpPr txBox="1"/>
          <p:nvPr/>
        </p:nvSpPr>
        <p:spPr>
          <a:xfrm>
            <a:off x="4205875" y="3182013"/>
            <a:ext cx="2211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1</a:t>
            </a:r>
            <a:endParaRPr sz="10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homogeneous linear SDE</a:t>
            </a:r>
            <a:endParaRPr/>
          </a:p>
        </p:txBody>
      </p:sp>
      <p:pic>
        <p:nvPicPr>
          <p:cNvPr id="133" name="Google Shape;133;p19"/>
          <p:cNvPicPr preferRelativeResize="0"/>
          <p:nvPr/>
        </p:nvPicPr>
        <p:blipFill>
          <a:blip r:embed="rId3">
            <a:alphaModFix/>
          </a:blip>
          <a:stretch>
            <a:fillRect/>
          </a:stretch>
        </p:blipFill>
        <p:spPr>
          <a:xfrm>
            <a:off x="1217250" y="654100"/>
            <a:ext cx="6651750" cy="4303501"/>
          </a:xfrm>
          <a:prstGeom prst="rect">
            <a:avLst/>
          </a:prstGeom>
          <a:noFill/>
          <a:ln>
            <a:noFill/>
          </a:ln>
        </p:spPr>
      </p:pic>
      <p:sp>
        <p:nvSpPr>
          <p:cNvPr id="134" name="Google Shape;134;p19"/>
          <p:cNvSpPr txBox="1"/>
          <p:nvPr/>
        </p:nvSpPr>
        <p:spPr>
          <a:xfrm>
            <a:off x="756800" y="1125150"/>
            <a:ext cx="582600" cy="247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35" name="Google Shape;135;p19"/>
          <p:cNvSpPr txBox="1"/>
          <p:nvPr/>
        </p:nvSpPr>
        <p:spPr>
          <a:xfrm>
            <a:off x="3094150" y="4588413"/>
            <a:ext cx="2211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1</a:t>
            </a:r>
            <a:endParaRPr sz="10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homogeneous linear SDE</a:t>
            </a:r>
            <a:endParaRPr/>
          </a:p>
        </p:txBody>
      </p:sp>
      <p:pic>
        <p:nvPicPr>
          <p:cNvPr id="141" name="Google Shape;141;p20"/>
          <p:cNvPicPr preferRelativeResize="0"/>
          <p:nvPr/>
        </p:nvPicPr>
        <p:blipFill>
          <a:blip r:embed="rId3">
            <a:alphaModFix/>
          </a:blip>
          <a:stretch>
            <a:fillRect/>
          </a:stretch>
        </p:blipFill>
        <p:spPr>
          <a:xfrm>
            <a:off x="758925" y="1016761"/>
            <a:ext cx="7688699" cy="3900663"/>
          </a:xfrm>
          <a:prstGeom prst="rect">
            <a:avLst/>
          </a:prstGeom>
          <a:noFill/>
          <a:ln>
            <a:noFill/>
          </a:ln>
        </p:spPr>
      </p:pic>
      <p:sp>
        <p:nvSpPr>
          <p:cNvPr id="142" name="Google Shape;142;p20"/>
          <p:cNvSpPr txBox="1"/>
          <p:nvPr/>
        </p:nvSpPr>
        <p:spPr>
          <a:xfrm>
            <a:off x="5813225" y="2792963"/>
            <a:ext cx="2211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1</a:t>
            </a:r>
            <a:endParaRPr sz="10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to Black-Scholes</a:t>
            </a:r>
            <a:endParaRPr/>
          </a:p>
        </p:txBody>
      </p:sp>
      <p:pic>
        <p:nvPicPr>
          <p:cNvPr id="148" name="Google Shape;148;p21"/>
          <p:cNvPicPr preferRelativeResize="0"/>
          <p:nvPr/>
        </p:nvPicPr>
        <p:blipFill rotWithShape="1">
          <a:blip r:embed="rId3">
            <a:alphaModFix/>
          </a:blip>
          <a:srcRect b="0" l="0" r="0" t="0"/>
          <a:stretch/>
        </p:blipFill>
        <p:spPr>
          <a:xfrm>
            <a:off x="152400" y="687600"/>
            <a:ext cx="7372901" cy="3097925"/>
          </a:xfrm>
          <a:prstGeom prst="rect">
            <a:avLst/>
          </a:prstGeom>
          <a:noFill/>
          <a:ln>
            <a:noFill/>
          </a:ln>
        </p:spPr>
      </p:pic>
      <p:pic>
        <p:nvPicPr>
          <p:cNvPr id="149" name="Google Shape;149;p21"/>
          <p:cNvPicPr preferRelativeResize="0"/>
          <p:nvPr/>
        </p:nvPicPr>
        <p:blipFill rotWithShape="1">
          <a:blip r:embed="rId4">
            <a:alphaModFix/>
          </a:blip>
          <a:srcRect b="0" l="0" r="0" t="24115"/>
          <a:stretch/>
        </p:blipFill>
        <p:spPr>
          <a:xfrm>
            <a:off x="334900" y="3785525"/>
            <a:ext cx="5560976" cy="10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